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2"/>
  </p:notesMasterIdLst>
  <p:sldIdLst>
    <p:sldId id="256" r:id="rId2"/>
    <p:sldId id="358" r:id="rId3"/>
    <p:sldId id="340" r:id="rId4"/>
    <p:sldId id="259" r:id="rId5"/>
    <p:sldId id="342" r:id="rId6"/>
    <p:sldId id="341" r:id="rId7"/>
    <p:sldId id="258" r:id="rId8"/>
    <p:sldId id="260" r:id="rId9"/>
    <p:sldId id="261" r:id="rId10"/>
    <p:sldId id="262" r:id="rId11"/>
    <p:sldId id="263" r:id="rId12"/>
    <p:sldId id="264" r:id="rId13"/>
    <p:sldId id="267" r:id="rId14"/>
    <p:sldId id="266" r:id="rId15"/>
    <p:sldId id="265" r:id="rId16"/>
    <p:sldId id="268" r:id="rId17"/>
    <p:sldId id="269" r:id="rId18"/>
    <p:sldId id="270" r:id="rId19"/>
    <p:sldId id="271" r:id="rId20"/>
    <p:sldId id="272" r:id="rId21"/>
    <p:sldId id="273" r:id="rId22"/>
    <p:sldId id="274" r:id="rId23"/>
    <p:sldId id="330" r:id="rId24"/>
    <p:sldId id="276" r:id="rId25"/>
    <p:sldId id="277" r:id="rId26"/>
    <p:sldId id="279" r:id="rId27"/>
    <p:sldId id="343" r:id="rId28"/>
    <p:sldId id="278" r:id="rId29"/>
    <p:sldId id="288" r:id="rId30"/>
    <p:sldId id="290" r:id="rId31"/>
    <p:sldId id="291" r:id="rId32"/>
    <p:sldId id="333" r:id="rId33"/>
    <p:sldId id="351" r:id="rId34"/>
    <p:sldId id="352" r:id="rId35"/>
    <p:sldId id="292" r:id="rId36"/>
    <p:sldId id="354" r:id="rId37"/>
    <p:sldId id="355" r:id="rId38"/>
    <p:sldId id="280" r:id="rId39"/>
    <p:sldId id="315" r:id="rId40"/>
    <p:sldId id="281" r:id="rId41"/>
    <p:sldId id="282" r:id="rId42"/>
    <p:sldId id="284" r:id="rId43"/>
    <p:sldId id="283" r:id="rId44"/>
    <p:sldId id="316" r:id="rId45"/>
    <p:sldId id="295" r:id="rId46"/>
    <p:sldId id="302" r:id="rId47"/>
    <p:sldId id="303" r:id="rId48"/>
    <p:sldId id="304" r:id="rId49"/>
    <p:sldId id="305" r:id="rId50"/>
    <p:sldId id="306" r:id="rId51"/>
    <p:sldId id="307" r:id="rId52"/>
    <p:sldId id="309" r:id="rId53"/>
    <p:sldId id="310" r:id="rId54"/>
    <p:sldId id="312" r:id="rId55"/>
    <p:sldId id="311" r:id="rId56"/>
    <p:sldId id="313" r:id="rId57"/>
    <p:sldId id="317" r:id="rId58"/>
    <p:sldId id="334" r:id="rId59"/>
    <p:sldId id="344" r:id="rId60"/>
    <p:sldId id="335" r:id="rId61"/>
    <p:sldId id="336" r:id="rId62"/>
    <p:sldId id="337" r:id="rId63"/>
    <p:sldId id="338" r:id="rId64"/>
    <p:sldId id="339" r:id="rId65"/>
    <p:sldId id="293" r:id="rId66"/>
    <p:sldId id="286" r:id="rId67"/>
    <p:sldId id="314" r:id="rId68"/>
    <p:sldId id="287" r:id="rId69"/>
    <p:sldId id="356" r:id="rId70"/>
    <p:sldId id="357" r:id="rId71"/>
    <p:sldId id="318" r:id="rId72"/>
    <p:sldId id="319" r:id="rId73"/>
    <p:sldId id="320" r:id="rId74"/>
    <p:sldId id="321" r:id="rId75"/>
    <p:sldId id="322" r:id="rId76"/>
    <p:sldId id="297" r:id="rId77"/>
    <p:sldId id="323" r:id="rId78"/>
    <p:sldId id="324" r:id="rId79"/>
    <p:sldId id="285" r:id="rId80"/>
    <p:sldId id="294" r:id="rId81"/>
    <p:sldId id="301" r:id="rId82"/>
    <p:sldId id="296" r:id="rId83"/>
    <p:sldId id="347" r:id="rId84"/>
    <p:sldId id="348" r:id="rId85"/>
    <p:sldId id="349" r:id="rId86"/>
    <p:sldId id="350" r:id="rId87"/>
    <p:sldId id="353" r:id="rId88"/>
    <p:sldId id="299" r:id="rId89"/>
    <p:sldId id="300" r:id="rId90"/>
    <p:sldId id="29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30" d="100"/>
          <a:sy n="130" d="100"/>
        </p:scale>
        <p:origin x="-128"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12399E-EED9-BA4F-A6B3-4CEAAC75DC5E}" type="datetimeFigureOut">
              <a:rPr lang="en-US" smtClean="0"/>
              <a:t>9/18/12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0F988-B65D-5F44-AA79-E70DE4DA2CAC}" type="slidenum">
              <a:rPr lang="en-US" smtClean="0"/>
              <a:t>‹#›</a:t>
            </a:fld>
            <a:endParaRPr lang="en-US"/>
          </a:p>
        </p:txBody>
      </p:sp>
    </p:spTree>
    <p:extLst>
      <p:ext uri="{BB962C8B-B14F-4D97-AF65-F5344CB8AC3E}">
        <p14:creationId xmlns:p14="http://schemas.microsoft.com/office/powerpoint/2010/main" val="3963153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F988-B65D-5F44-AA79-E70DE4DA2CAC}" type="slidenum">
              <a:rPr lang="en-US" smtClean="0"/>
              <a:t>69</a:t>
            </a:fld>
            <a:endParaRPr lang="en-US"/>
          </a:p>
        </p:txBody>
      </p:sp>
    </p:spTree>
    <p:extLst>
      <p:ext uri="{BB962C8B-B14F-4D97-AF65-F5344CB8AC3E}">
        <p14:creationId xmlns:p14="http://schemas.microsoft.com/office/powerpoint/2010/main" val="39723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F0A99C9-F41C-F748-ABA4-DC795BAAF2E4}" type="datetimeFigureOut">
              <a:rPr lang="en-US" smtClean="0"/>
              <a:t>9/18/12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0A99C9-F41C-F748-ABA4-DC795BAAF2E4}" type="datetimeFigureOut">
              <a:rPr lang="en-US" smtClean="0"/>
              <a:t>9/18/12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9/18/12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9/18/12</a:t>
            </a:fld>
            <a:endParaRPr lang="en-US"/>
          </a:p>
        </p:txBody>
      </p:sp>
      <p:sp>
        <p:nvSpPr>
          <p:cNvPr id="8" name="Slide Number Placeholder 7"/>
          <p:cNvSpPr>
            <a:spLocks noGrp="1"/>
          </p:cNvSpPr>
          <p:nvPr>
            <p:ph type="sldNum" sz="quarter" idx="11"/>
          </p:nvPr>
        </p:nvSpPr>
        <p:spPr/>
        <p:txBody>
          <a:bodyPr/>
          <a:lstStyle/>
          <a:p>
            <a:fld id="{4F2DD280-38FA-7341-977A-3C49550C335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99C9-F41C-F748-ABA4-DC795BAAF2E4}" type="datetimeFigureOut">
              <a:rPr lang="en-US" smtClean="0"/>
              <a:t>9/18/12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9F0A99C9-F41C-F748-ABA4-DC795BAAF2E4}" type="datetimeFigureOut">
              <a:rPr lang="en-US" smtClean="0"/>
              <a:t>9/18/12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9F0A99C9-F41C-F748-ABA4-DC795BAAF2E4}" type="datetimeFigureOut">
              <a:rPr lang="en-US" smtClean="0"/>
              <a:t>9/18/12</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F2DD280-38FA-7341-977A-3C49550C335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emf"/></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emf"/></Relationships>
</file>

<file path=ppt/slides/_rels/slide58.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75.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8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3953" y="3210487"/>
            <a:ext cx="7668235" cy="2035590"/>
          </a:xfrm>
        </p:spPr>
        <p:txBody>
          <a:bodyPr>
            <a:normAutofit fontScale="90000"/>
          </a:bodyPr>
          <a:lstStyle/>
          <a:p>
            <a:r>
              <a:rPr lang="en-US" sz="4800" dirty="0" smtClean="0"/>
              <a:t>The long road to Dark matter’s discovery</a:t>
            </a:r>
            <a:r>
              <a:rPr lang="en-US" dirty="0" smtClean="0"/>
              <a:t/>
            </a:r>
            <a:br>
              <a:rPr lang="en-US" dirty="0" smtClean="0"/>
            </a:br>
            <a:endParaRPr lang="en-US" sz="4000" b="0" dirty="0"/>
          </a:p>
        </p:txBody>
      </p:sp>
      <p:sp>
        <p:nvSpPr>
          <p:cNvPr id="3" name="Subtitle 2"/>
          <p:cNvSpPr>
            <a:spLocks noGrp="1"/>
          </p:cNvSpPr>
          <p:nvPr>
            <p:ph type="subTitle" idx="1"/>
          </p:nvPr>
        </p:nvSpPr>
        <p:spPr>
          <a:xfrm>
            <a:off x="663954" y="1417739"/>
            <a:ext cx="6480048" cy="1752600"/>
          </a:xfrm>
        </p:spPr>
        <p:txBody>
          <a:bodyPr/>
          <a:lstStyle/>
          <a:p>
            <a:r>
              <a:rPr lang="en-US" sz="3000" i="1" dirty="0" smtClean="0">
                <a:solidFill>
                  <a:schemeClr val="accent1">
                    <a:lumMod val="60000"/>
                    <a:lumOff val="40000"/>
                  </a:schemeClr>
                </a:solidFill>
              </a:rPr>
              <a:t> Dan Hooper</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a:t>
            </a:r>
          </a:p>
          <a:p>
            <a:r>
              <a:rPr lang="en-US" sz="2200" i="1" dirty="0" smtClean="0">
                <a:solidFill>
                  <a:schemeClr val="accent1">
                    <a:lumMod val="60000"/>
                    <a:lumOff val="40000"/>
                  </a:schemeClr>
                </a:solidFill>
              </a:rPr>
              <a:t>DPG School on Heavy Particle at the LHC</a:t>
            </a:r>
          </a:p>
          <a:p>
            <a:r>
              <a:rPr lang="en-US" sz="2200" i="1" dirty="0" smtClean="0">
                <a:solidFill>
                  <a:schemeClr val="accent1">
                    <a:lumMod val="60000"/>
                    <a:lumOff val="40000"/>
                  </a:schemeClr>
                </a:solidFill>
              </a:rPr>
              <a:t>September 18</a:t>
            </a:r>
            <a:r>
              <a:rPr lang="en-US" sz="2200" i="1" baseline="30000" dirty="0" smtClean="0">
                <a:solidFill>
                  <a:schemeClr val="accent1">
                    <a:lumMod val="60000"/>
                    <a:lumOff val="40000"/>
                  </a:schemeClr>
                </a:solidFill>
              </a:rPr>
              <a:t>th</a:t>
            </a:r>
            <a:r>
              <a:rPr lang="en-US" sz="2200" i="1" dirty="0" smtClean="0">
                <a:solidFill>
                  <a:schemeClr val="accent1">
                    <a:lumMod val="60000"/>
                    <a:lumOff val="40000"/>
                  </a:schemeClr>
                </a:solidFill>
              </a:rPr>
              <a:t>, 2012</a:t>
            </a:r>
            <a:endParaRPr lang="en-US" sz="2200" i="1" dirty="0">
              <a:solidFill>
                <a:schemeClr val="accent1">
                  <a:lumMod val="60000"/>
                  <a:lumOff val="40000"/>
                </a:schemeClr>
              </a:solidFill>
            </a:endParaRPr>
          </a:p>
        </p:txBody>
      </p:sp>
    </p:spTree>
    <p:extLst>
      <p:ext uri="{BB962C8B-B14F-4D97-AF65-F5344CB8AC3E}">
        <p14:creationId xmlns:p14="http://schemas.microsoft.com/office/powerpoint/2010/main" val="26816416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61504" y="5314613"/>
            <a:ext cx="5446029" cy="108556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18721" y="1774454"/>
            <a:ext cx="4647072" cy="52918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Modified Newtonian Dynamics (MOND)</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Begin by modifying Newtonian dynamics as follows:</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r>
              <a:rPr lang="en-US" sz="2200" dirty="0" smtClean="0">
                <a:solidFill>
                  <a:schemeClr val="tx2"/>
                </a:solidFill>
              </a:rPr>
              <a:t>       where μ≈1, except for small at 			  	                                                                                            </a:t>
            </a:r>
            <a:r>
              <a:rPr lang="en-US" sz="2200" dirty="0">
                <a:solidFill>
                  <a:schemeClr val="tx2"/>
                </a:solidFill>
              </a:rPr>
              <a:t>	</a:t>
            </a:r>
            <a:r>
              <a:rPr lang="en-US" sz="2200" dirty="0" smtClean="0">
                <a:solidFill>
                  <a:schemeClr val="tx2"/>
                </a:solidFill>
              </a:rPr>
              <a:t>acceleration, at which μ=a/a</a:t>
            </a:r>
            <a:r>
              <a:rPr lang="en-US" sz="2200" baseline="-25000" dirty="0" smtClean="0">
                <a:solidFill>
                  <a:schemeClr val="tx2"/>
                </a:solidFill>
              </a:rPr>
              <a:t>0</a:t>
            </a:r>
          </a:p>
          <a:p>
            <a:r>
              <a:rPr lang="en-US" sz="2200" dirty="0" smtClean="0">
                <a:solidFill>
                  <a:schemeClr val="tx2"/>
                </a:solidFill>
              </a:rPr>
              <a:t>For a circular orbit, </a:t>
            </a:r>
          </a:p>
          <a:p>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r>
              <a:rPr lang="en-US" sz="2200" dirty="0" smtClean="0">
                <a:solidFill>
                  <a:schemeClr val="tx2"/>
                </a:solidFill>
              </a:rPr>
              <a:t>       which in the low-acceleration limit yields</a:t>
            </a: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5" name="TextBox 4"/>
          <p:cNvSpPr txBox="1"/>
          <p:nvPr/>
        </p:nvSpPr>
        <p:spPr>
          <a:xfrm>
            <a:off x="236532" y="5684312"/>
            <a:ext cx="4755372" cy="461665"/>
          </a:xfrm>
          <a:prstGeom prst="rect">
            <a:avLst/>
          </a:prstGeom>
          <a:noFill/>
        </p:spPr>
        <p:txBody>
          <a:bodyPr wrap="square" rtlCol="0">
            <a:spAutoFit/>
          </a:bodyPr>
          <a:lstStyle/>
          <a:p>
            <a:endParaRPr lang="en-US" sz="2400" i="1" dirty="0">
              <a:solidFill>
                <a:schemeClr val="accent2"/>
              </a:solidFill>
            </a:endParaRPr>
          </a:p>
        </p:txBody>
      </p:sp>
      <p:pic>
        <p:nvPicPr>
          <p:cNvPr id="12" name="Picture 11"/>
          <p:cNvPicPr>
            <a:picLocks noChangeAspect="1"/>
          </p:cNvPicPr>
          <p:nvPr/>
        </p:nvPicPr>
        <p:blipFill>
          <a:blip r:embed="rId2"/>
          <a:stretch>
            <a:fillRect/>
          </a:stretch>
        </p:blipFill>
        <p:spPr>
          <a:xfrm>
            <a:off x="5586955" y="1831107"/>
            <a:ext cx="3290994" cy="2283949"/>
          </a:xfrm>
          <a:prstGeom prst="rect">
            <a:avLst/>
          </a:prstGeom>
          <a:effectLst>
            <a:outerShdw blurRad="50800" dist="38100" dir="2700000" algn="tl" rotWithShape="0">
              <a:prstClr val="black">
                <a:alpha val="40000"/>
              </a:prstClr>
            </a:outerShdw>
          </a:effectLst>
        </p:spPr>
      </p:pic>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r="77040"/>
          <a:stretch>
            <a:fillRect/>
          </a:stretch>
        </p:blipFill>
        <p:spPr bwMode="auto">
          <a:xfrm>
            <a:off x="976425" y="1843370"/>
            <a:ext cx="11430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l="60747"/>
          <a:stretch>
            <a:fillRect/>
          </a:stretch>
        </p:blipFill>
        <p:spPr bwMode="auto">
          <a:xfrm>
            <a:off x="3262425" y="1843370"/>
            <a:ext cx="19542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Line 14"/>
          <p:cNvSpPr>
            <a:spLocks noChangeShapeType="1"/>
          </p:cNvSpPr>
          <p:nvPr/>
        </p:nvSpPr>
        <p:spPr bwMode="auto">
          <a:xfrm flipV="1">
            <a:off x="2271825" y="2024345"/>
            <a:ext cx="923925" cy="158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16"/>
          <p:cNvSpPr/>
          <p:nvPr/>
        </p:nvSpPr>
        <p:spPr>
          <a:xfrm>
            <a:off x="1801725" y="3748179"/>
            <a:ext cx="2471218" cy="101826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17"/>
          <p:cNvPicPr>
            <a:picLocks noChangeAspect="1" noChangeArrowheads="1"/>
          </p:cNvPicPr>
          <p:nvPr/>
        </p:nvPicPr>
        <p:blipFill>
          <a:blip r:embed="rId4">
            <a:extLst>
              <a:ext uri="{28A0092B-C50C-407E-A947-70E740481C1C}">
                <a14:useLocalDpi xmlns:a14="http://schemas.microsoft.com/office/drawing/2010/main" val="0"/>
              </a:ext>
            </a:extLst>
          </a:blip>
          <a:srcRect l="9000"/>
          <a:stretch>
            <a:fillRect/>
          </a:stretch>
        </p:blipFill>
        <p:spPr bwMode="auto">
          <a:xfrm>
            <a:off x="1862665" y="3778695"/>
            <a:ext cx="23114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39" y="5397200"/>
            <a:ext cx="1689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 name="Picture 19"/>
          <p:cNvPicPr>
            <a:picLocks noChangeAspect="1" noChangeArrowheads="1"/>
          </p:cNvPicPr>
          <p:nvPr/>
        </p:nvPicPr>
        <p:blipFill rotWithShape="1">
          <a:blip r:embed="rId6">
            <a:extLst>
              <a:ext uri="{28A0092B-C50C-407E-A947-70E740481C1C}">
                <a14:useLocalDpi xmlns:a14="http://schemas.microsoft.com/office/drawing/2010/main" val="0"/>
              </a:ext>
            </a:extLst>
          </a:blip>
          <a:srcRect l="25789" b="19663"/>
          <a:stretch/>
        </p:blipFill>
        <p:spPr bwMode="auto">
          <a:xfrm>
            <a:off x="2254139" y="5416250"/>
            <a:ext cx="35814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 name="TextBox 29"/>
          <p:cNvSpPr txBox="1"/>
          <p:nvPr/>
        </p:nvSpPr>
        <p:spPr>
          <a:xfrm>
            <a:off x="6331914" y="5250975"/>
            <a:ext cx="3029827" cy="1446550"/>
          </a:xfrm>
          <a:prstGeom prst="rect">
            <a:avLst/>
          </a:prstGeom>
          <a:noFill/>
        </p:spPr>
        <p:txBody>
          <a:bodyPr wrap="square" rtlCol="0">
            <a:spAutoFit/>
          </a:bodyPr>
          <a:lstStyle/>
          <a:p>
            <a:r>
              <a:rPr lang="en-US" sz="2200" i="1" dirty="0" smtClean="0">
                <a:solidFill>
                  <a:schemeClr val="accent2"/>
                </a:solidFill>
              </a:rPr>
              <a:t>Rotational velocity independent of galactic radius         (flat rotation curve)</a:t>
            </a:r>
            <a:endParaRPr lang="en-US" sz="2200" i="1" dirty="0">
              <a:solidFill>
                <a:schemeClr val="accent2"/>
              </a:solidFill>
            </a:endParaRPr>
          </a:p>
        </p:txBody>
      </p:sp>
    </p:spTree>
    <p:extLst>
      <p:ext uri="{BB962C8B-B14F-4D97-AF65-F5344CB8AC3E}">
        <p14:creationId xmlns:p14="http://schemas.microsoft.com/office/powerpoint/2010/main" val="37376229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Modified Newtonian Dynamics (MOND)</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MOND has been quite successful in explaining the dynamics of galaxies, and provides an explanation for the Tully-Fisher relationship</a:t>
            </a:r>
          </a:p>
          <a:p>
            <a:r>
              <a:rPr lang="en-US" sz="2200" dirty="0" smtClean="0">
                <a:solidFill>
                  <a:schemeClr val="tx2"/>
                </a:solidFill>
              </a:rPr>
              <a:t>Galaxy clusters are not well described by MOND</a:t>
            </a:r>
          </a:p>
          <a:p>
            <a:r>
              <a:rPr lang="en-US" sz="2200" dirty="0" smtClean="0">
                <a:solidFill>
                  <a:schemeClr val="tx2"/>
                </a:solidFill>
              </a:rPr>
              <a:t>MOND cannot be applied to most questions of cosmology                    (toy theory – modifies Newton, not Einstein)</a:t>
            </a:r>
          </a:p>
          <a:p>
            <a:r>
              <a:rPr lang="en-US" sz="2200" dirty="0" smtClean="0">
                <a:solidFill>
                  <a:schemeClr val="tx2"/>
                </a:solidFill>
              </a:rPr>
              <a:t>Dark matter suppresses the impact 		                         of baryon acoustic oscillations,                                           explaining the observed matter                                                  power spectrum – MOND does not</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6" name="Picture 5"/>
          <p:cNvPicPr>
            <a:picLocks noChangeAspect="1"/>
          </p:cNvPicPr>
          <p:nvPr/>
        </p:nvPicPr>
        <p:blipFill>
          <a:blip r:embed="rId2"/>
          <a:stretch>
            <a:fillRect/>
          </a:stretch>
        </p:blipFill>
        <p:spPr>
          <a:xfrm>
            <a:off x="5160351" y="3715164"/>
            <a:ext cx="3752542" cy="2736946"/>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5442555" y="6481264"/>
            <a:ext cx="3217385" cy="369332"/>
          </a:xfrm>
          <a:prstGeom prst="rect">
            <a:avLst/>
          </a:prstGeom>
          <a:noFill/>
        </p:spPr>
        <p:txBody>
          <a:bodyPr wrap="none" rtlCol="0">
            <a:spAutoFit/>
          </a:bodyPr>
          <a:lstStyle/>
          <a:p>
            <a:r>
              <a:rPr lang="en-US" dirty="0" smtClean="0"/>
              <a:t>S. </a:t>
            </a:r>
            <a:r>
              <a:rPr lang="en-US" dirty="0" err="1" smtClean="0"/>
              <a:t>Dodelson</a:t>
            </a:r>
            <a:r>
              <a:rPr lang="en-US" dirty="0" smtClean="0"/>
              <a:t>, arXiv:1112.1320</a:t>
            </a:r>
            <a:endParaRPr lang="en-US" dirty="0"/>
          </a:p>
        </p:txBody>
      </p:sp>
    </p:spTree>
    <p:extLst>
      <p:ext uri="{BB962C8B-B14F-4D97-AF65-F5344CB8AC3E}">
        <p14:creationId xmlns:p14="http://schemas.microsoft.com/office/powerpoint/2010/main" val="10905920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MONDs and Dark Matters In History</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Case 1: Astronomical tables of Uranus’ orbit were found to deviate from observations. It suggested that either another planet was perturbing its orbit (dark matter) or that Newton’s laws had broken down</a:t>
            </a:r>
          </a:p>
          <a:p>
            <a:endParaRPr lang="en-US" sz="2200" dirty="0">
              <a:solidFill>
                <a:schemeClr val="tx2"/>
              </a:solidFill>
            </a:endParaRPr>
          </a:p>
          <a:p>
            <a:endParaRPr lang="en-US" sz="2200" dirty="0" smtClean="0">
              <a:solidFill>
                <a:schemeClr val="tx2"/>
              </a:solidFill>
            </a:endParaRPr>
          </a:p>
          <a:p>
            <a:pPr marL="36576" indent="0">
              <a:buNone/>
            </a:pPr>
            <a:endParaRPr lang="en-US" sz="2200" dirty="0">
              <a:solidFill>
                <a:schemeClr val="tx2"/>
              </a:solidFill>
            </a:endParaRPr>
          </a:p>
        </p:txBody>
      </p:sp>
    </p:spTree>
    <p:extLst>
      <p:ext uri="{BB962C8B-B14F-4D97-AF65-F5344CB8AC3E}">
        <p14:creationId xmlns:p14="http://schemas.microsoft.com/office/powerpoint/2010/main" val="2337262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MONDs and Dark Matters In History</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Case 1: Astronomical tables of Uranus’ orbit were found to deviate from observations. It suggested that either another planet was perturbing its orbit (dark matter) or that Newton’s laws had broken down</a:t>
            </a:r>
          </a:p>
          <a:p>
            <a:endParaRPr lang="en-US" sz="2200" dirty="0">
              <a:solidFill>
                <a:schemeClr val="tx2"/>
              </a:solidFill>
            </a:endParaRPr>
          </a:p>
          <a:p>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2590249" y="2661040"/>
            <a:ext cx="3732579" cy="430887"/>
          </a:xfrm>
          <a:prstGeom prst="rect">
            <a:avLst/>
          </a:prstGeom>
          <a:noFill/>
        </p:spPr>
        <p:txBody>
          <a:bodyPr wrap="none" rtlCol="0">
            <a:spAutoFit/>
          </a:bodyPr>
          <a:lstStyle/>
          <a:p>
            <a:r>
              <a:rPr lang="en-US" sz="2200" b="1" i="1" dirty="0" smtClean="0">
                <a:solidFill>
                  <a:srgbClr val="CCAF0A"/>
                </a:solidFill>
              </a:rPr>
              <a:t>-One point for dark matter</a:t>
            </a:r>
            <a:endParaRPr lang="en-US" sz="2200" b="1" i="1" dirty="0">
              <a:solidFill>
                <a:srgbClr val="CCAF0A"/>
              </a:solidFill>
            </a:endParaRPr>
          </a:p>
        </p:txBody>
      </p:sp>
    </p:spTree>
    <p:extLst>
      <p:ext uri="{BB962C8B-B14F-4D97-AF65-F5344CB8AC3E}">
        <p14:creationId xmlns:p14="http://schemas.microsoft.com/office/powerpoint/2010/main" val="5672927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MONDs and Dark Matters In History</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Case 1: Astronomical tables of Uranus’ orbit were found to deviate from observations. It suggested that either another planet was perturbing its orbit (dark matter) or that Newton’s laws had broken down</a:t>
            </a:r>
          </a:p>
          <a:p>
            <a:endParaRPr lang="en-US" sz="2200" dirty="0">
              <a:solidFill>
                <a:schemeClr val="tx2"/>
              </a:solidFill>
            </a:endParaRPr>
          </a:p>
          <a:p>
            <a:endParaRPr lang="en-US" sz="2200" dirty="0" smtClean="0">
              <a:solidFill>
                <a:schemeClr val="tx2"/>
              </a:solidFill>
            </a:endParaRPr>
          </a:p>
          <a:p>
            <a:r>
              <a:rPr lang="en-US" sz="2200" dirty="0" smtClean="0">
                <a:solidFill>
                  <a:schemeClr val="tx2"/>
                </a:solidFill>
              </a:rPr>
              <a:t>Case 2: The precession of the perihelion of Mercury did not match the prediction of Newtonian gravity. Another planet (Vulcan) was proposed.  Einstein solved with general relativity. </a:t>
            </a: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4" name="TextBox 3"/>
          <p:cNvSpPr txBox="1"/>
          <p:nvPr/>
        </p:nvSpPr>
        <p:spPr>
          <a:xfrm>
            <a:off x="2590249" y="2661040"/>
            <a:ext cx="3732579" cy="430887"/>
          </a:xfrm>
          <a:prstGeom prst="rect">
            <a:avLst/>
          </a:prstGeom>
          <a:noFill/>
        </p:spPr>
        <p:txBody>
          <a:bodyPr wrap="none" rtlCol="0">
            <a:spAutoFit/>
          </a:bodyPr>
          <a:lstStyle/>
          <a:p>
            <a:r>
              <a:rPr lang="en-US" sz="2200" b="1" i="1" dirty="0" smtClean="0">
                <a:solidFill>
                  <a:srgbClr val="CCAF0A"/>
                </a:solidFill>
              </a:rPr>
              <a:t>-One point for dark matter</a:t>
            </a:r>
            <a:endParaRPr lang="en-US" sz="2200" b="1" i="1" dirty="0">
              <a:solidFill>
                <a:srgbClr val="CCAF0A"/>
              </a:solidFill>
            </a:endParaRPr>
          </a:p>
        </p:txBody>
      </p:sp>
    </p:spTree>
    <p:extLst>
      <p:ext uri="{BB962C8B-B14F-4D97-AF65-F5344CB8AC3E}">
        <p14:creationId xmlns:p14="http://schemas.microsoft.com/office/powerpoint/2010/main" val="38288443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MONDs and Dark Matters In History</a:t>
            </a:r>
            <a:endParaRPr lang="en-US" dirty="0">
              <a:solidFill>
                <a:schemeClr val="tx2"/>
              </a:solidFill>
            </a:endParaRPr>
          </a:p>
        </p:txBody>
      </p:sp>
      <p:sp>
        <p:nvSpPr>
          <p:cNvPr id="3" name="Content Placeholder 2"/>
          <p:cNvSpPr>
            <a:spLocks noGrp="1"/>
          </p:cNvSpPr>
          <p:nvPr>
            <p:ph idx="1"/>
          </p:nvPr>
        </p:nvSpPr>
        <p:spPr>
          <a:xfrm>
            <a:off x="112624" y="1240393"/>
            <a:ext cx="8716099" cy="4705750"/>
          </a:xfrm>
        </p:spPr>
        <p:txBody>
          <a:bodyPr>
            <a:normAutofit/>
          </a:bodyPr>
          <a:lstStyle/>
          <a:p>
            <a:r>
              <a:rPr lang="en-US" sz="2200" dirty="0" smtClean="0">
                <a:solidFill>
                  <a:schemeClr val="tx2"/>
                </a:solidFill>
              </a:rPr>
              <a:t>Case 1: Astronomical tables of Uranus’ orbit were found to deviate from observations. It suggested that either another planet was perturbing its orbit (dark matter) or that Newton’s laws had broken down</a:t>
            </a:r>
          </a:p>
          <a:p>
            <a:endParaRPr lang="en-US" sz="2200" dirty="0">
              <a:solidFill>
                <a:schemeClr val="tx2"/>
              </a:solidFill>
            </a:endParaRPr>
          </a:p>
          <a:p>
            <a:endParaRPr lang="en-US" sz="2200" dirty="0" smtClean="0">
              <a:solidFill>
                <a:schemeClr val="tx2"/>
              </a:solidFill>
            </a:endParaRPr>
          </a:p>
          <a:p>
            <a:r>
              <a:rPr lang="en-US" sz="2200" dirty="0" smtClean="0">
                <a:solidFill>
                  <a:schemeClr val="tx2"/>
                </a:solidFill>
              </a:rPr>
              <a:t>Case 2: The precession of the perihelion of Mercury did not match the prediction of Newtonian gravity. Another planet (Vulcan) was proposed.  Einstein solved with general relativity. </a:t>
            </a: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4" name="TextBox 3"/>
          <p:cNvSpPr txBox="1"/>
          <p:nvPr/>
        </p:nvSpPr>
        <p:spPr>
          <a:xfrm>
            <a:off x="2590249" y="2661040"/>
            <a:ext cx="3732579" cy="430887"/>
          </a:xfrm>
          <a:prstGeom prst="rect">
            <a:avLst/>
          </a:prstGeom>
          <a:noFill/>
        </p:spPr>
        <p:txBody>
          <a:bodyPr wrap="none" rtlCol="0">
            <a:spAutoFit/>
          </a:bodyPr>
          <a:lstStyle/>
          <a:p>
            <a:r>
              <a:rPr lang="en-US" sz="2200" b="1" i="1" dirty="0" smtClean="0">
                <a:solidFill>
                  <a:srgbClr val="CCAF0A"/>
                </a:solidFill>
              </a:rPr>
              <a:t>-One point for dark matter</a:t>
            </a:r>
            <a:endParaRPr lang="en-US" sz="2200" b="1" i="1" dirty="0">
              <a:solidFill>
                <a:srgbClr val="CCAF0A"/>
              </a:solidFill>
            </a:endParaRPr>
          </a:p>
        </p:txBody>
      </p:sp>
      <p:sp>
        <p:nvSpPr>
          <p:cNvPr id="8" name="TextBox 7"/>
          <p:cNvSpPr txBox="1"/>
          <p:nvPr/>
        </p:nvSpPr>
        <p:spPr>
          <a:xfrm>
            <a:off x="2591464" y="4789120"/>
            <a:ext cx="3057839" cy="430887"/>
          </a:xfrm>
          <a:prstGeom prst="rect">
            <a:avLst/>
          </a:prstGeom>
          <a:noFill/>
        </p:spPr>
        <p:txBody>
          <a:bodyPr wrap="none" rtlCol="0">
            <a:spAutoFit/>
          </a:bodyPr>
          <a:lstStyle/>
          <a:p>
            <a:r>
              <a:rPr lang="en-US" sz="2200" b="1" i="1" dirty="0" smtClean="0">
                <a:solidFill>
                  <a:srgbClr val="CCAF0A"/>
                </a:solidFill>
              </a:rPr>
              <a:t>-One point for MOND</a:t>
            </a:r>
            <a:endParaRPr lang="en-US" sz="2200" b="1" i="1" dirty="0">
              <a:solidFill>
                <a:srgbClr val="CCAF0A"/>
              </a:solidFill>
            </a:endParaRPr>
          </a:p>
        </p:txBody>
      </p:sp>
    </p:spTree>
    <p:extLst>
      <p:ext uri="{BB962C8B-B14F-4D97-AF65-F5344CB8AC3E}">
        <p14:creationId xmlns:p14="http://schemas.microsoft.com/office/powerpoint/2010/main" val="15675731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7" name="Picture 6" descr="darkmatter214_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35" y="882277"/>
            <a:ext cx="7902086" cy="496306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636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7" name="Picture 6" descr="darkmatter214_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35" y="882277"/>
            <a:ext cx="7902086" cy="496306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0" name="AutoShape 9"/>
          <p:cNvSpPr>
            <a:spLocks noChangeArrowheads="1"/>
          </p:cNvSpPr>
          <p:nvPr/>
        </p:nvSpPr>
        <p:spPr bwMode="auto">
          <a:xfrm>
            <a:off x="3758390" y="2847240"/>
            <a:ext cx="1066800" cy="1219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6" y="10800"/>
                </a:moveTo>
                <a:cubicBezTo>
                  <a:pt x="836" y="16303"/>
                  <a:pt x="5297" y="20764"/>
                  <a:pt x="10800" y="20764"/>
                </a:cubicBezTo>
                <a:cubicBezTo>
                  <a:pt x="16303" y="20764"/>
                  <a:pt x="20764" y="16303"/>
                  <a:pt x="20764" y="10800"/>
                </a:cubicBezTo>
                <a:cubicBezTo>
                  <a:pt x="20764" y="5297"/>
                  <a:pt x="16303" y="836"/>
                  <a:pt x="10800" y="836"/>
                </a:cubicBezTo>
                <a:cubicBezTo>
                  <a:pt x="5297" y="836"/>
                  <a:pt x="836" y="5297"/>
                  <a:pt x="836" y="10800"/>
                </a:cubicBezTo>
                <a:close/>
              </a:path>
            </a:pathLst>
          </a:custGeom>
          <a:solidFill>
            <a:schemeClr val="accent2"/>
          </a:solidFill>
          <a:ln w="9525">
            <a:solidFill>
              <a:schemeClr val="accent2"/>
            </a:solidFill>
            <a:round/>
            <a:headEnd/>
            <a:tailEnd/>
          </a:ln>
        </p:spPr>
        <p:txBody>
          <a:bodyPr wrap="none" anchor="ctr"/>
          <a:lstStyle/>
          <a:p>
            <a:endParaRPr lang="en-US"/>
          </a:p>
        </p:txBody>
      </p:sp>
      <p:sp>
        <p:nvSpPr>
          <p:cNvPr id="11" name="AutoShape 10"/>
          <p:cNvSpPr>
            <a:spLocks noChangeArrowheads="1"/>
          </p:cNvSpPr>
          <p:nvPr/>
        </p:nvSpPr>
        <p:spPr bwMode="auto">
          <a:xfrm>
            <a:off x="4987669" y="2760960"/>
            <a:ext cx="9906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6" y="10800"/>
                </a:moveTo>
                <a:cubicBezTo>
                  <a:pt x="836" y="16303"/>
                  <a:pt x="5297" y="20764"/>
                  <a:pt x="10800" y="20764"/>
                </a:cubicBezTo>
                <a:cubicBezTo>
                  <a:pt x="16303" y="20764"/>
                  <a:pt x="20764" y="16303"/>
                  <a:pt x="20764" y="10800"/>
                </a:cubicBezTo>
                <a:cubicBezTo>
                  <a:pt x="20764" y="5297"/>
                  <a:pt x="16303" y="836"/>
                  <a:pt x="10800" y="836"/>
                </a:cubicBezTo>
                <a:cubicBezTo>
                  <a:pt x="5297" y="836"/>
                  <a:pt x="836" y="5297"/>
                  <a:pt x="836" y="10800"/>
                </a:cubicBezTo>
                <a:close/>
              </a:path>
            </a:pathLst>
          </a:custGeom>
          <a:solidFill>
            <a:schemeClr val="accent2"/>
          </a:solidFill>
          <a:ln w="9525">
            <a:solidFill>
              <a:schemeClr val="accent2"/>
            </a:solidFill>
            <a:round/>
            <a:headEnd/>
            <a:tailEnd/>
          </a:ln>
        </p:spPr>
        <p:txBody>
          <a:bodyPr wrap="none" anchor="ctr"/>
          <a:lstStyle/>
          <a:p>
            <a:endParaRPr lang="en-US"/>
          </a:p>
        </p:txBody>
      </p:sp>
      <p:sp>
        <p:nvSpPr>
          <p:cNvPr id="12" name="AutoShape 11"/>
          <p:cNvSpPr>
            <a:spLocks noChangeArrowheads="1"/>
          </p:cNvSpPr>
          <p:nvPr/>
        </p:nvSpPr>
        <p:spPr bwMode="auto">
          <a:xfrm>
            <a:off x="5419064" y="2558160"/>
            <a:ext cx="1600200" cy="1752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6" y="10800"/>
                </a:moveTo>
                <a:cubicBezTo>
                  <a:pt x="836" y="16303"/>
                  <a:pt x="5297" y="20764"/>
                  <a:pt x="10800" y="20764"/>
                </a:cubicBezTo>
                <a:cubicBezTo>
                  <a:pt x="16303" y="20764"/>
                  <a:pt x="20764" y="16303"/>
                  <a:pt x="20764" y="10800"/>
                </a:cubicBezTo>
                <a:cubicBezTo>
                  <a:pt x="20764" y="5297"/>
                  <a:pt x="16303" y="836"/>
                  <a:pt x="10800" y="836"/>
                </a:cubicBezTo>
                <a:cubicBezTo>
                  <a:pt x="5297" y="836"/>
                  <a:pt x="836" y="5297"/>
                  <a:pt x="836" y="10800"/>
                </a:cubicBezTo>
                <a:close/>
              </a:path>
            </a:pathLst>
          </a:custGeom>
          <a:solidFill>
            <a:schemeClr val="hlink"/>
          </a:solidFill>
          <a:ln w="9525">
            <a:solidFill>
              <a:schemeClr val="tx1"/>
            </a:solidFill>
            <a:round/>
            <a:headEnd/>
            <a:tailEnd/>
          </a:ln>
        </p:spPr>
        <p:txBody>
          <a:bodyPr wrap="none" anchor="ctr"/>
          <a:lstStyle/>
          <a:p>
            <a:endParaRPr lang="en-US"/>
          </a:p>
        </p:txBody>
      </p:sp>
      <p:sp>
        <p:nvSpPr>
          <p:cNvPr id="13" name="AutoShape 12"/>
          <p:cNvSpPr>
            <a:spLocks noChangeArrowheads="1"/>
          </p:cNvSpPr>
          <p:nvPr/>
        </p:nvSpPr>
        <p:spPr bwMode="auto">
          <a:xfrm>
            <a:off x="2386790" y="2837160"/>
            <a:ext cx="1905000" cy="2133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2" y="10800"/>
                </a:moveTo>
                <a:cubicBezTo>
                  <a:pt x="702" y="16377"/>
                  <a:pt x="5223" y="20898"/>
                  <a:pt x="10800" y="20898"/>
                </a:cubicBezTo>
                <a:cubicBezTo>
                  <a:pt x="16377" y="20898"/>
                  <a:pt x="20898" y="16377"/>
                  <a:pt x="20898" y="10800"/>
                </a:cubicBezTo>
                <a:cubicBezTo>
                  <a:pt x="20898" y="5223"/>
                  <a:pt x="16377" y="702"/>
                  <a:pt x="10800" y="702"/>
                </a:cubicBezTo>
                <a:cubicBezTo>
                  <a:pt x="5223" y="702"/>
                  <a:pt x="702" y="5223"/>
                  <a:pt x="702" y="10800"/>
                </a:cubicBezTo>
                <a:close/>
              </a:path>
            </a:pathLst>
          </a:custGeom>
          <a:solidFill>
            <a:schemeClr val="hlink"/>
          </a:solidFill>
          <a:ln w="9525">
            <a:solidFill>
              <a:schemeClr val="tx1"/>
            </a:solidFill>
            <a:round/>
            <a:headEnd/>
            <a:tailEnd/>
          </a:ln>
        </p:spPr>
        <p:txBody>
          <a:bodyPr wrap="none" anchor="ctr"/>
          <a:lstStyle/>
          <a:p>
            <a:endParaRPr lang="en-US"/>
          </a:p>
        </p:txBody>
      </p:sp>
      <p:sp>
        <p:nvSpPr>
          <p:cNvPr id="14" name="Line 13"/>
          <p:cNvSpPr>
            <a:spLocks noChangeShapeType="1"/>
          </p:cNvSpPr>
          <p:nvPr/>
        </p:nvSpPr>
        <p:spPr bwMode="auto">
          <a:xfrm flipH="1">
            <a:off x="4444190" y="2227560"/>
            <a:ext cx="228600" cy="6096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4"/>
          <p:cNvSpPr>
            <a:spLocks noChangeShapeType="1"/>
          </p:cNvSpPr>
          <p:nvPr/>
        </p:nvSpPr>
        <p:spPr bwMode="auto">
          <a:xfrm>
            <a:off x="4901390" y="2227560"/>
            <a:ext cx="228600" cy="6096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Text Box 15"/>
          <p:cNvSpPr txBox="1">
            <a:spLocks noChangeArrowheads="1"/>
          </p:cNvSpPr>
          <p:nvPr/>
        </p:nvSpPr>
        <p:spPr bwMode="auto">
          <a:xfrm>
            <a:off x="2996390" y="1846560"/>
            <a:ext cx="387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accent2"/>
                </a:solidFill>
              </a:rPr>
              <a:t>Baryonic matter (hot gas)</a:t>
            </a:r>
          </a:p>
        </p:txBody>
      </p:sp>
      <p:sp>
        <p:nvSpPr>
          <p:cNvPr id="17" name="Line 16"/>
          <p:cNvSpPr>
            <a:spLocks noChangeShapeType="1"/>
          </p:cNvSpPr>
          <p:nvPr/>
        </p:nvSpPr>
        <p:spPr bwMode="auto">
          <a:xfrm flipH="1" flipV="1">
            <a:off x="4215590" y="4437360"/>
            <a:ext cx="685800" cy="381000"/>
          </a:xfrm>
          <a:prstGeom prst="line">
            <a:avLst/>
          </a:prstGeom>
          <a:noFill/>
          <a:ln w="19050">
            <a:solidFill>
              <a:srgbClr val="A8C6D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7"/>
          <p:cNvSpPr>
            <a:spLocks noChangeShapeType="1"/>
          </p:cNvSpPr>
          <p:nvPr/>
        </p:nvSpPr>
        <p:spPr bwMode="auto">
          <a:xfrm flipV="1">
            <a:off x="5084027" y="4208760"/>
            <a:ext cx="609600" cy="609600"/>
          </a:xfrm>
          <a:prstGeom prst="line">
            <a:avLst/>
          </a:prstGeom>
          <a:noFill/>
          <a:ln w="190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8"/>
          <p:cNvSpPr txBox="1">
            <a:spLocks noChangeArrowheads="1"/>
          </p:cNvSpPr>
          <p:nvPr/>
        </p:nvSpPr>
        <p:spPr bwMode="auto">
          <a:xfrm>
            <a:off x="4215590" y="474216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accent3">
                    <a:lumMod val="60000"/>
                    <a:lumOff val="40000"/>
                  </a:schemeClr>
                </a:solidFill>
              </a:rPr>
              <a:t>Total Mass</a:t>
            </a:r>
          </a:p>
        </p:txBody>
      </p:sp>
    </p:spTree>
    <p:extLst>
      <p:ext uri="{BB962C8B-B14F-4D97-AF65-F5344CB8AC3E}">
        <p14:creationId xmlns:p14="http://schemas.microsoft.com/office/powerpoint/2010/main" val="10496834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What is the Dark Matter?</a:t>
            </a:r>
            <a:endParaRPr lang="en-US" dirty="0">
              <a:solidFill>
                <a:schemeClr val="tx2"/>
              </a:solidFill>
            </a:endParaRPr>
          </a:p>
        </p:txBody>
      </p:sp>
      <p:sp>
        <p:nvSpPr>
          <p:cNvPr id="3" name="Content Placeholder 2"/>
          <p:cNvSpPr>
            <a:spLocks noGrp="1"/>
          </p:cNvSpPr>
          <p:nvPr>
            <p:ph idx="1"/>
          </p:nvPr>
        </p:nvSpPr>
        <p:spPr>
          <a:xfrm>
            <a:off x="112624" y="1240392"/>
            <a:ext cx="8716099" cy="5463786"/>
          </a:xfrm>
        </p:spPr>
        <p:txBody>
          <a:bodyPr>
            <a:normAutofit lnSpcReduction="10000"/>
          </a:bodyPr>
          <a:lstStyle/>
          <a:p>
            <a:r>
              <a:rPr lang="en-US" sz="2200" dirty="0" smtClean="0">
                <a:solidFill>
                  <a:schemeClr val="tx2"/>
                </a:solidFill>
              </a:rPr>
              <a:t>We know only little about the nature of dark matter:</a:t>
            </a:r>
          </a:p>
          <a:p>
            <a:pPr lvl="1"/>
            <a:r>
              <a:rPr lang="en-US" sz="1800" dirty="0" smtClean="0">
                <a:solidFill>
                  <a:schemeClr val="tx2"/>
                </a:solidFill>
              </a:rPr>
              <a:t>Cold (non-relativistic)</a:t>
            </a:r>
          </a:p>
          <a:p>
            <a:pPr lvl="1"/>
            <a:r>
              <a:rPr lang="en-US" sz="1800" dirty="0" smtClean="0">
                <a:solidFill>
                  <a:schemeClr val="tx2"/>
                </a:solidFill>
              </a:rPr>
              <a:t>Stable</a:t>
            </a:r>
          </a:p>
          <a:p>
            <a:pPr lvl="1"/>
            <a:r>
              <a:rPr lang="en-US" sz="1800" dirty="0" smtClean="0">
                <a:solidFill>
                  <a:schemeClr val="tx2"/>
                </a:solidFill>
              </a:rPr>
              <a:t>Dark and </a:t>
            </a:r>
            <a:r>
              <a:rPr lang="en-US" sz="1800" dirty="0" err="1" smtClean="0">
                <a:solidFill>
                  <a:schemeClr val="tx2"/>
                </a:solidFill>
              </a:rPr>
              <a:t>collisionless</a:t>
            </a:r>
            <a:r>
              <a:rPr lang="en-US" sz="1800" dirty="0" smtClean="0">
                <a:solidFill>
                  <a:schemeClr val="tx2"/>
                </a:solidFill>
              </a:rPr>
              <a:t> (no electric charge or QCD color)</a:t>
            </a:r>
          </a:p>
          <a:p>
            <a:pPr marL="36576" indent="0">
              <a:buNone/>
            </a:pPr>
            <a:r>
              <a:rPr lang="en-US" sz="2200" dirty="0">
                <a:solidFill>
                  <a:schemeClr val="tx2"/>
                </a:solidFill>
              </a:rPr>
              <a:t>	</a:t>
            </a:r>
          </a:p>
          <a:p>
            <a:r>
              <a:rPr lang="en-US" sz="2200" dirty="0" smtClean="0">
                <a:solidFill>
                  <a:schemeClr val="tx2"/>
                </a:solidFill>
              </a:rPr>
              <a:t>No particle contained in the Standard Model fulfills these criteria</a:t>
            </a:r>
          </a:p>
          <a:p>
            <a:pPr marL="36576" indent="0">
              <a:buNone/>
            </a:pPr>
            <a:endParaRPr lang="en-US" sz="2200" dirty="0" smtClean="0">
              <a:solidFill>
                <a:schemeClr val="tx2"/>
              </a:solidFill>
            </a:endParaRPr>
          </a:p>
          <a:p>
            <a:r>
              <a:rPr lang="en-US" sz="2200" dirty="0" smtClean="0">
                <a:solidFill>
                  <a:schemeClr val="tx2"/>
                </a:solidFill>
              </a:rPr>
              <a:t>This leaves us with a vast </a:t>
            </a:r>
            <a:r>
              <a:rPr lang="en-US" sz="2200" dirty="0">
                <a:solidFill>
                  <a:schemeClr val="tx2"/>
                </a:solidFill>
              </a:rPr>
              <a:t>range of possibilities from Planck/GUT scale “</a:t>
            </a:r>
            <a:r>
              <a:rPr lang="en-US" sz="2200" dirty="0" err="1">
                <a:solidFill>
                  <a:schemeClr val="tx2"/>
                </a:solidFill>
              </a:rPr>
              <a:t>WIMPzillas</a:t>
            </a:r>
            <a:r>
              <a:rPr lang="en-US" sz="2200" dirty="0">
                <a:solidFill>
                  <a:schemeClr val="tx2"/>
                </a:solidFill>
              </a:rPr>
              <a:t>” to ultra-light </a:t>
            </a:r>
            <a:r>
              <a:rPr lang="en-US" sz="2200" dirty="0" err="1">
                <a:solidFill>
                  <a:schemeClr val="tx2"/>
                </a:solidFill>
              </a:rPr>
              <a:t>axions</a:t>
            </a:r>
            <a:endParaRPr lang="en-US" sz="2200" dirty="0">
              <a:solidFill>
                <a:schemeClr val="tx2"/>
              </a:solidFill>
            </a:endParaRPr>
          </a:p>
          <a:p>
            <a:pPr marL="36576" indent="0">
              <a:buNone/>
            </a:pPr>
            <a:endParaRPr lang="en-US" sz="2200" dirty="0">
              <a:solidFill>
                <a:schemeClr val="tx2"/>
              </a:solidFill>
            </a:endParaRPr>
          </a:p>
          <a:p>
            <a:r>
              <a:rPr lang="en-US" sz="2200" dirty="0" smtClean="0">
                <a:solidFill>
                  <a:schemeClr val="tx2"/>
                </a:solidFill>
              </a:rPr>
              <a:t>Dark matter candidates in the form of weakly interacting particles with masses in the </a:t>
            </a:r>
            <a:r>
              <a:rPr lang="en-US" sz="2200" dirty="0" err="1" smtClean="0">
                <a:solidFill>
                  <a:schemeClr val="tx2"/>
                </a:solidFill>
              </a:rPr>
              <a:t>GeV-TeV</a:t>
            </a:r>
            <a:r>
              <a:rPr lang="en-US" sz="2200" dirty="0" smtClean="0">
                <a:solidFill>
                  <a:schemeClr val="tx2"/>
                </a:solidFill>
              </a:rPr>
              <a:t> range (WIMPs) stand out for their  </a:t>
            </a:r>
          </a:p>
          <a:p>
            <a:pPr lvl="1"/>
            <a:r>
              <a:rPr lang="en-US" sz="1900" dirty="0" smtClean="0">
                <a:solidFill>
                  <a:schemeClr val="tx2"/>
                </a:solidFill>
              </a:rPr>
              <a:t>Testability </a:t>
            </a:r>
          </a:p>
          <a:p>
            <a:pPr lvl="1"/>
            <a:r>
              <a:rPr lang="en-US" sz="1900" dirty="0" smtClean="0">
                <a:solidFill>
                  <a:schemeClr val="tx2"/>
                </a:solidFill>
              </a:rPr>
              <a:t>Theoretical motivation (solution to electroweak hierarchy problem)</a:t>
            </a:r>
          </a:p>
          <a:p>
            <a:pPr lvl="1"/>
            <a:r>
              <a:rPr lang="en-US" sz="1900" dirty="0" smtClean="0">
                <a:solidFill>
                  <a:schemeClr val="tx2"/>
                </a:solidFill>
              </a:rPr>
              <a:t>The “WIMP Miracle”</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Tree>
    <p:extLst>
      <p:ext uri="{BB962C8B-B14F-4D97-AF65-F5344CB8AC3E}">
        <p14:creationId xmlns:p14="http://schemas.microsoft.com/office/powerpoint/2010/main" val="39654150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580125"/>
            <a:ext cx="4079420" cy="5235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The Thermal Abundance of a WIMP</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smtClean="0">
                <a:solidFill>
                  <a:schemeClr val="tx2"/>
                </a:solidFill>
              </a:rPr>
              <a:t>T&gt;&gt;M</a:t>
            </a:r>
            <a:r>
              <a:rPr lang="en-US" sz="2000" baseline="-25000" dirty="0">
                <a:solidFill>
                  <a:schemeClr val="tx2"/>
                </a:solidFill>
              </a:rPr>
              <a:t>X</a:t>
            </a:r>
            <a:r>
              <a:rPr lang="en-US" sz="2000" dirty="0" smtClean="0">
                <a:solidFill>
                  <a:schemeClr val="tx2"/>
                </a:solidFill>
              </a:rPr>
              <a:t>, WIMPs are in thermal equilibrium</a:t>
            </a:r>
          </a:p>
          <a:p>
            <a:r>
              <a:rPr lang="en-US" sz="2000" dirty="0" smtClean="0">
                <a:solidFill>
                  <a:schemeClr val="tx2"/>
                </a:solidFill>
              </a:rPr>
              <a:t>T&lt;M</a:t>
            </a:r>
            <a:r>
              <a:rPr lang="en-US" sz="2000" baseline="-25000" dirty="0">
                <a:solidFill>
                  <a:schemeClr val="tx2"/>
                </a:solidFill>
              </a:rPr>
              <a:t>X</a:t>
            </a:r>
            <a:r>
              <a:rPr lang="en-US" sz="2000" dirty="0" smtClean="0">
                <a:solidFill>
                  <a:schemeClr val="tx2"/>
                </a:solidFill>
              </a:rPr>
              <a:t>, number density becomes exponentially suppressed</a:t>
            </a:r>
          </a:p>
          <a:p>
            <a:r>
              <a:rPr lang="en-US" sz="2000" dirty="0" smtClean="0">
                <a:solidFill>
                  <a:schemeClr val="tx2"/>
                </a:solidFill>
              </a:rPr>
              <a:t>Including the effects of expansion pulls the    density away from its equilibrium value: </a:t>
            </a:r>
          </a:p>
          <a:p>
            <a:endParaRPr lang="en-US" sz="2000" dirty="0">
              <a:solidFill>
                <a:schemeClr val="tx2"/>
              </a:solidFill>
            </a:endParaRPr>
          </a:p>
          <a:p>
            <a:endParaRPr lang="en-US" sz="2000" dirty="0" smtClean="0">
              <a:solidFill>
                <a:schemeClr val="tx2"/>
              </a:solidFill>
            </a:endParaRPr>
          </a:p>
          <a:p>
            <a:r>
              <a:rPr lang="en-US" sz="2000" dirty="0" smtClean="0">
                <a:solidFill>
                  <a:schemeClr val="tx2"/>
                </a:solidFill>
              </a:rPr>
              <a:t>Numerically, this yields an abundance of:</a:t>
            </a: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r>
              <a:rPr lang="en-US" sz="2000" dirty="0" smtClean="0">
                <a:solidFill>
                  <a:schemeClr val="tx2"/>
                </a:solidFill>
              </a:rPr>
              <a:t>In comparison,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1029" descr="freezeou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130" y="1490010"/>
            <a:ext cx="3048000" cy="30480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 name="Picture 1030"/>
          <p:cNvPicPr>
            <a:picLocks noChangeAspect="1" noChangeArrowheads="1"/>
          </p:cNvPicPr>
          <p:nvPr/>
        </p:nvPicPr>
        <p:blipFill>
          <a:blip r:embed="rId3">
            <a:extLst>
              <a:ext uri="{28A0092B-C50C-407E-A947-70E740481C1C}">
                <a14:useLocalDpi xmlns:a14="http://schemas.microsoft.com/office/drawing/2010/main" val="0"/>
              </a:ext>
            </a:extLst>
          </a:blip>
          <a:srcRect t="9836" b="11476"/>
          <a:stretch>
            <a:fillRect/>
          </a:stretch>
        </p:blipFill>
        <p:spPr bwMode="auto">
          <a:xfrm>
            <a:off x="602315" y="3038155"/>
            <a:ext cx="4572000" cy="609600"/>
          </a:xfrm>
          <a:prstGeom prst="rect">
            <a:avLst/>
          </a:prstGeom>
          <a:ln/>
          <a:extLst/>
        </p:spPr>
        <p:style>
          <a:lnRef idx="2">
            <a:schemeClr val="dk1"/>
          </a:lnRef>
          <a:fillRef idx="1">
            <a:schemeClr val="lt1"/>
          </a:fillRef>
          <a:effectRef idx="0">
            <a:schemeClr val="dk1"/>
          </a:effectRef>
          <a:fontRef idx="minor">
            <a:schemeClr val="dk1"/>
          </a:fontRef>
        </p:style>
      </p:pic>
      <p:pic>
        <p:nvPicPr>
          <p:cNvPr id="7" name="Picture 1032"/>
          <p:cNvPicPr>
            <a:picLocks noChangeAspect="1" noChangeArrowheads="1"/>
          </p:cNvPicPr>
          <p:nvPr/>
        </p:nvPicPr>
        <p:blipFill>
          <a:blip r:embed="rId4">
            <a:extLst>
              <a:ext uri="{28A0092B-C50C-407E-A947-70E740481C1C}">
                <a14:useLocalDpi xmlns:a14="http://schemas.microsoft.com/office/drawing/2010/main" val="0"/>
              </a:ext>
            </a:extLst>
          </a:blip>
          <a:srcRect t="16522"/>
          <a:stretch>
            <a:fillRect/>
          </a:stretch>
        </p:blipFill>
        <p:spPr bwMode="auto">
          <a:xfrm>
            <a:off x="307360" y="4146575"/>
            <a:ext cx="5410200" cy="750888"/>
          </a:xfrm>
          <a:prstGeom prst="rect">
            <a:avLst/>
          </a:prstGeom>
          <a:ln/>
          <a:extLst/>
        </p:spPr>
        <p:style>
          <a:lnRef idx="2">
            <a:schemeClr val="dk1"/>
          </a:lnRef>
          <a:fillRef idx="1">
            <a:schemeClr val="lt1"/>
          </a:fillRef>
          <a:effectRef idx="0">
            <a:schemeClr val="dk1"/>
          </a:effectRef>
          <a:fontRef idx="minor">
            <a:schemeClr val="dk1"/>
          </a:fontRef>
        </p:style>
      </p:pic>
      <p:pic>
        <p:nvPicPr>
          <p:cNvPr id="11" name="Picture 1030"/>
          <p:cNvPicPr>
            <a:picLocks noChangeAspect="1" noChangeArrowheads="1"/>
          </p:cNvPicPr>
          <p:nvPr/>
        </p:nvPicPr>
        <p:blipFill rotWithShape="1">
          <a:blip r:embed="rId3">
            <a:extLst>
              <a:ext uri="{28A0092B-C50C-407E-A947-70E740481C1C}">
                <a14:useLocalDpi xmlns:a14="http://schemas.microsoft.com/office/drawing/2010/main" val="0"/>
              </a:ext>
            </a:extLst>
          </a:blip>
          <a:srcRect l="43359" t="28780" r="28647" b="30556"/>
          <a:stretch/>
        </p:blipFill>
        <p:spPr bwMode="auto">
          <a:xfrm>
            <a:off x="3859377" y="4213520"/>
            <a:ext cx="1279913" cy="31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033"/>
          <p:cNvPicPr>
            <a:picLocks noChangeAspect="1" noChangeArrowheads="1"/>
          </p:cNvPicPr>
          <p:nvPr/>
        </p:nvPicPr>
        <p:blipFill>
          <a:blip r:embed="rId5">
            <a:extLst>
              <a:ext uri="{28A0092B-C50C-407E-A947-70E740481C1C}">
                <a14:useLocalDpi xmlns:a14="http://schemas.microsoft.com/office/drawing/2010/main" val="0"/>
              </a:ext>
            </a:extLst>
          </a:blip>
          <a:srcRect b="4054"/>
          <a:stretch>
            <a:fillRect/>
          </a:stretch>
        </p:blipFill>
        <p:spPr bwMode="auto">
          <a:xfrm>
            <a:off x="725180" y="5619505"/>
            <a:ext cx="2184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445" y="5625855"/>
            <a:ext cx="18161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64479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8247185" cy="4525963"/>
          </a:xfrm>
        </p:spPr>
        <p:txBody>
          <a:bodyPr>
            <a:normAutofit/>
          </a:bodyPr>
          <a:lstStyle/>
          <a:p>
            <a:pPr marL="36576" indent="0">
              <a:buNone/>
            </a:pPr>
            <a:r>
              <a:rPr lang="en-US" sz="2400" dirty="0" smtClean="0">
                <a:solidFill>
                  <a:schemeClr val="tx2"/>
                </a:solidFill>
              </a:rPr>
              <a:t>“…we </a:t>
            </a:r>
            <a:r>
              <a:rPr lang="en-US" sz="2400" dirty="0">
                <a:solidFill>
                  <a:schemeClr val="tx2"/>
                </a:solidFill>
              </a:rPr>
              <a:t>would like to invite you for an educating and entertaining evening lecture on dark matter `observations' in the past, present, and future. Knowing your behavioral patterns we decided to move this lecture to the evening, so the audience as well as the speaker would be encouraged to have a beer or two during the lecture. What do you think? Does this sound like fun</a:t>
            </a:r>
            <a:r>
              <a:rPr lang="en-US" sz="2400" dirty="0" smtClean="0">
                <a:solidFill>
                  <a:schemeClr val="tx2"/>
                </a:solidFill>
              </a:rPr>
              <a:t>?”</a:t>
            </a:r>
          </a:p>
          <a:p>
            <a:pPr marL="36576" indent="0">
              <a:buNone/>
            </a:pPr>
            <a:endParaRPr lang="en-US" sz="2400" dirty="0">
              <a:solidFill>
                <a:schemeClr val="tx2"/>
              </a:solidFill>
            </a:endParaRPr>
          </a:p>
          <a:p>
            <a:pPr marL="36576" indent="0">
              <a:buNone/>
            </a:pPr>
            <a:r>
              <a:rPr lang="en-US" sz="2400" dirty="0" smtClean="0">
                <a:solidFill>
                  <a:schemeClr val="tx2"/>
                </a:solidFill>
              </a:rPr>
              <a:t>				-</a:t>
            </a:r>
            <a:r>
              <a:rPr lang="en-US" sz="2400" dirty="0" err="1" smtClean="0">
                <a:solidFill>
                  <a:schemeClr val="tx2"/>
                </a:solidFill>
              </a:rPr>
              <a:t>Tilman</a:t>
            </a:r>
            <a:endParaRPr lang="en-US" sz="2400" dirty="0">
              <a:solidFill>
                <a:schemeClr val="tx2"/>
              </a:solidFill>
            </a:endParaRPr>
          </a:p>
        </p:txBody>
      </p:sp>
    </p:spTree>
    <p:extLst>
      <p:ext uri="{BB962C8B-B14F-4D97-AF65-F5344CB8AC3E}">
        <p14:creationId xmlns:p14="http://schemas.microsoft.com/office/powerpoint/2010/main" val="106352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580125"/>
            <a:ext cx="4079420" cy="5235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The Thermal Abundance of a WIMP</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smtClean="0">
                <a:solidFill>
                  <a:schemeClr val="tx2"/>
                </a:solidFill>
              </a:rPr>
              <a:t>T&gt;&gt;M</a:t>
            </a:r>
            <a:r>
              <a:rPr lang="en-US" sz="2000" baseline="-25000" dirty="0">
                <a:solidFill>
                  <a:schemeClr val="tx2"/>
                </a:solidFill>
              </a:rPr>
              <a:t>X</a:t>
            </a:r>
            <a:r>
              <a:rPr lang="en-US" sz="2000" dirty="0" smtClean="0">
                <a:solidFill>
                  <a:schemeClr val="tx2"/>
                </a:solidFill>
              </a:rPr>
              <a:t>, WIMPs are in thermal equilibrium</a:t>
            </a:r>
          </a:p>
          <a:p>
            <a:r>
              <a:rPr lang="en-US" sz="2000" dirty="0" smtClean="0">
                <a:solidFill>
                  <a:schemeClr val="tx2"/>
                </a:solidFill>
              </a:rPr>
              <a:t>T&lt;M</a:t>
            </a:r>
            <a:r>
              <a:rPr lang="en-US" sz="2000" baseline="-25000" dirty="0">
                <a:solidFill>
                  <a:schemeClr val="tx2"/>
                </a:solidFill>
              </a:rPr>
              <a:t>X</a:t>
            </a:r>
            <a:r>
              <a:rPr lang="en-US" sz="2000" dirty="0" smtClean="0">
                <a:solidFill>
                  <a:schemeClr val="tx2"/>
                </a:solidFill>
              </a:rPr>
              <a:t>, number density becomes exponentially suppressed</a:t>
            </a:r>
          </a:p>
          <a:p>
            <a:r>
              <a:rPr lang="en-US" sz="2000" dirty="0" smtClean="0">
                <a:solidFill>
                  <a:schemeClr val="tx2"/>
                </a:solidFill>
              </a:rPr>
              <a:t>Including the effects of expansion pulls the    density away from its equilibrium value: </a:t>
            </a:r>
          </a:p>
          <a:p>
            <a:endParaRPr lang="en-US" sz="2000" dirty="0">
              <a:solidFill>
                <a:schemeClr val="tx2"/>
              </a:solidFill>
            </a:endParaRPr>
          </a:p>
          <a:p>
            <a:endParaRPr lang="en-US" sz="2000" dirty="0" smtClean="0">
              <a:solidFill>
                <a:schemeClr val="tx2"/>
              </a:solidFill>
            </a:endParaRPr>
          </a:p>
          <a:p>
            <a:r>
              <a:rPr lang="en-US" sz="2000" dirty="0" smtClean="0">
                <a:solidFill>
                  <a:schemeClr val="tx2"/>
                </a:solidFill>
              </a:rPr>
              <a:t>Numerically, this yields an abundance of:</a:t>
            </a: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r>
              <a:rPr lang="en-US" sz="2000" dirty="0" smtClean="0">
                <a:solidFill>
                  <a:schemeClr val="tx2"/>
                </a:solidFill>
              </a:rPr>
              <a:t>In comparison,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1029" descr="freezeou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130" y="1490010"/>
            <a:ext cx="3048000" cy="30480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 name="Picture 1030"/>
          <p:cNvPicPr>
            <a:picLocks noChangeAspect="1" noChangeArrowheads="1"/>
          </p:cNvPicPr>
          <p:nvPr/>
        </p:nvPicPr>
        <p:blipFill>
          <a:blip r:embed="rId3">
            <a:extLst>
              <a:ext uri="{28A0092B-C50C-407E-A947-70E740481C1C}">
                <a14:useLocalDpi xmlns:a14="http://schemas.microsoft.com/office/drawing/2010/main" val="0"/>
              </a:ext>
            </a:extLst>
          </a:blip>
          <a:srcRect t="9836" b="11476"/>
          <a:stretch>
            <a:fillRect/>
          </a:stretch>
        </p:blipFill>
        <p:spPr bwMode="auto">
          <a:xfrm>
            <a:off x="602315" y="3038155"/>
            <a:ext cx="4572000" cy="609600"/>
          </a:xfrm>
          <a:prstGeom prst="rect">
            <a:avLst/>
          </a:prstGeom>
          <a:ln/>
          <a:extLst/>
        </p:spPr>
        <p:style>
          <a:lnRef idx="2">
            <a:schemeClr val="dk1"/>
          </a:lnRef>
          <a:fillRef idx="1">
            <a:schemeClr val="lt1"/>
          </a:fillRef>
          <a:effectRef idx="0">
            <a:schemeClr val="dk1"/>
          </a:effectRef>
          <a:fontRef idx="minor">
            <a:schemeClr val="dk1"/>
          </a:fontRef>
        </p:style>
      </p:pic>
      <p:pic>
        <p:nvPicPr>
          <p:cNvPr id="7" name="Picture 1032"/>
          <p:cNvPicPr>
            <a:picLocks noChangeAspect="1" noChangeArrowheads="1"/>
          </p:cNvPicPr>
          <p:nvPr/>
        </p:nvPicPr>
        <p:blipFill>
          <a:blip r:embed="rId4">
            <a:extLst>
              <a:ext uri="{28A0092B-C50C-407E-A947-70E740481C1C}">
                <a14:useLocalDpi xmlns:a14="http://schemas.microsoft.com/office/drawing/2010/main" val="0"/>
              </a:ext>
            </a:extLst>
          </a:blip>
          <a:srcRect t="16522"/>
          <a:stretch>
            <a:fillRect/>
          </a:stretch>
        </p:blipFill>
        <p:spPr bwMode="auto">
          <a:xfrm>
            <a:off x="307360" y="4146575"/>
            <a:ext cx="5410200" cy="750888"/>
          </a:xfrm>
          <a:prstGeom prst="rect">
            <a:avLst/>
          </a:prstGeom>
          <a:ln/>
          <a:extLst/>
        </p:spPr>
        <p:style>
          <a:lnRef idx="2">
            <a:schemeClr val="dk1"/>
          </a:lnRef>
          <a:fillRef idx="1">
            <a:schemeClr val="lt1"/>
          </a:fillRef>
          <a:effectRef idx="0">
            <a:schemeClr val="dk1"/>
          </a:effectRef>
          <a:fontRef idx="minor">
            <a:schemeClr val="dk1"/>
          </a:fontRef>
        </p:style>
      </p:pic>
      <p:pic>
        <p:nvPicPr>
          <p:cNvPr id="11" name="Picture 1030"/>
          <p:cNvPicPr>
            <a:picLocks noChangeAspect="1" noChangeArrowheads="1"/>
          </p:cNvPicPr>
          <p:nvPr/>
        </p:nvPicPr>
        <p:blipFill rotWithShape="1">
          <a:blip r:embed="rId3">
            <a:extLst>
              <a:ext uri="{28A0092B-C50C-407E-A947-70E740481C1C}">
                <a14:useLocalDpi xmlns:a14="http://schemas.microsoft.com/office/drawing/2010/main" val="0"/>
              </a:ext>
            </a:extLst>
          </a:blip>
          <a:srcRect l="43359" t="28780" r="28647" b="30556"/>
          <a:stretch/>
        </p:blipFill>
        <p:spPr bwMode="auto">
          <a:xfrm>
            <a:off x="3859377" y="4213520"/>
            <a:ext cx="1279913" cy="31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033"/>
          <p:cNvPicPr>
            <a:picLocks noChangeAspect="1" noChangeArrowheads="1"/>
          </p:cNvPicPr>
          <p:nvPr/>
        </p:nvPicPr>
        <p:blipFill>
          <a:blip r:embed="rId5">
            <a:extLst>
              <a:ext uri="{28A0092B-C50C-407E-A947-70E740481C1C}">
                <a14:useLocalDpi xmlns:a14="http://schemas.microsoft.com/office/drawing/2010/main" val="0"/>
              </a:ext>
            </a:extLst>
          </a:blip>
          <a:srcRect b="4054"/>
          <a:stretch>
            <a:fillRect/>
          </a:stretch>
        </p:blipFill>
        <p:spPr bwMode="auto">
          <a:xfrm>
            <a:off x="725180" y="5619505"/>
            <a:ext cx="2184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445" y="5625855"/>
            <a:ext cx="18161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5773427" y="4589857"/>
            <a:ext cx="3541916" cy="2308324"/>
          </a:xfrm>
          <a:prstGeom prst="rect">
            <a:avLst/>
          </a:prstGeom>
          <a:noFill/>
        </p:spPr>
        <p:txBody>
          <a:bodyPr wrap="square" rtlCol="0">
            <a:spAutoFit/>
          </a:bodyPr>
          <a:lstStyle/>
          <a:p>
            <a:r>
              <a:rPr lang="en-US" b="1" i="1" dirty="0" smtClean="0">
                <a:solidFill>
                  <a:schemeClr val="accent2"/>
                </a:solidFill>
              </a:rPr>
              <a:t>A generic stable, weakly interacting particle is predicted to be produced in the early universe with an abundance similar to the observed dark matter density.</a:t>
            </a:r>
          </a:p>
          <a:p>
            <a:r>
              <a:rPr lang="en-US" b="1" i="1" dirty="0" smtClean="0">
                <a:solidFill>
                  <a:schemeClr val="accent2"/>
                </a:solidFill>
              </a:rPr>
              <a:t>-Numerical coincidence?</a:t>
            </a:r>
          </a:p>
          <a:p>
            <a:r>
              <a:rPr lang="en-US" b="1" i="1" dirty="0" smtClean="0">
                <a:solidFill>
                  <a:schemeClr val="accent2"/>
                </a:solidFill>
              </a:rPr>
              <a:t>-WIMP Miracle?</a:t>
            </a:r>
            <a:endParaRPr lang="en-US" b="1" i="1" dirty="0">
              <a:solidFill>
                <a:schemeClr val="accent2"/>
              </a:solidFill>
            </a:endParaRPr>
          </a:p>
        </p:txBody>
      </p:sp>
      <p:sp>
        <p:nvSpPr>
          <p:cNvPr id="14" name="Donut 13"/>
          <p:cNvSpPr/>
          <p:nvPr/>
        </p:nvSpPr>
        <p:spPr>
          <a:xfrm>
            <a:off x="3457032" y="4445164"/>
            <a:ext cx="2096392" cy="554386"/>
          </a:xfrm>
          <a:prstGeom prst="donut">
            <a:avLst>
              <a:gd name="adj" fmla="val 8616"/>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5" name="Donut 14"/>
          <p:cNvSpPr/>
          <p:nvPr/>
        </p:nvSpPr>
        <p:spPr>
          <a:xfrm>
            <a:off x="2691042" y="5524923"/>
            <a:ext cx="2178225" cy="633793"/>
          </a:xfrm>
          <a:prstGeom prst="donut">
            <a:avLst>
              <a:gd name="adj" fmla="val 8616"/>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p:nvPr/>
        </p:nvCxnSpPr>
        <p:spPr>
          <a:xfrm flipH="1" flipV="1">
            <a:off x="4869267" y="4897463"/>
            <a:ext cx="904160" cy="414558"/>
          </a:xfrm>
          <a:prstGeom prst="straightConnector1">
            <a:avLst/>
          </a:prstGeom>
          <a:ln w="28575" cmpd="sng">
            <a:solidFill>
              <a:srgbClr val="000000"/>
            </a:solidFill>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8" name="Straight Arrow Connector 17"/>
          <p:cNvCxnSpPr>
            <a:endCxn id="13" idx="3"/>
          </p:cNvCxnSpPr>
          <p:nvPr/>
        </p:nvCxnSpPr>
        <p:spPr>
          <a:xfrm flipH="1">
            <a:off x="4721545" y="5312021"/>
            <a:ext cx="1051882" cy="536084"/>
          </a:xfrm>
          <a:prstGeom prst="straightConnector1">
            <a:avLst/>
          </a:prstGeom>
          <a:ln w="28575" cmpd="sng">
            <a:solidFill>
              <a:schemeClr val="bg1"/>
            </a:solidFill>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7886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84" y="166343"/>
            <a:ext cx="8991600" cy="1143000"/>
          </a:xfrm>
        </p:spPr>
        <p:txBody>
          <a:bodyPr>
            <a:normAutofit fontScale="90000"/>
          </a:bodyPr>
          <a:lstStyle/>
          <a:p>
            <a:r>
              <a:rPr lang="en-US" dirty="0" smtClean="0">
                <a:solidFill>
                  <a:schemeClr val="tx2"/>
                </a:solidFill>
              </a:rPr>
              <a:t>Putting the WIMP Hypothesis to the Test</a:t>
            </a:r>
            <a:endParaRPr lang="en-US" dirty="0">
              <a:solidFill>
                <a:schemeClr val="tx2"/>
              </a:solidFill>
            </a:endParaRPr>
          </a:p>
        </p:txBody>
      </p:sp>
      <p:sp>
        <p:nvSpPr>
          <p:cNvPr id="3" name="Content Placeholder 2"/>
          <p:cNvSpPr>
            <a:spLocks noGrp="1"/>
          </p:cNvSpPr>
          <p:nvPr>
            <p:ph idx="1"/>
          </p:nvPr>
        </p:nvSpPr>
        <p:spPr>
          <a:xfrm>
            <a:off x="23944" y="1653672"/>
            <a:ext cx="6424781" cy="5272197"/>
          </a:xfrm>
        </p:spPr>
        <p:txBody>
          <a:bodyPr>
            <a:normAutofit/>
          </a:bodyPr>
          <a:lstStyle/>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459" y="1522039"/>
            <a:ext cx="1996255" cy="267217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9" descr="ATLAS_3D_0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163" y="1653672"/>
            <a:ext cx="2788570" cy="149837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1" name="Picture 11" descr="CMS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353" y="3424804"/>
            <a:ext cx="2315773" cy="153880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4" name="Picture 23" descr="tel_oct_4"/>
          <p:cNvPicPr>
            <a:picLocks noChangeAspect="1" noChangeArrowheads="1"/>
          </p:cNvPicPr>
          <p:nvPr/>
        </p:nvPicPr>
        <p:blipFill>
          <a:blip r:embed="rId5">
            <a:extLst>
              <a:ext uri="{28A0092B-C50C-407E-A947-70E740481C1C}">
                <a14:useLocalDpi xmlns:a14="http://schemas.microsoft.com/office/drawing/2010/main" val="0"/>
              </a:ext>
            </a:extLst>
          </a:blip>
          <a:srcRect t="8000"/>
          <a:stretch>
            <a:fillRect/>
          </a:stretch>
        </p:blipFill>
        <p:spPr bwMode="auto">
          <a:xfrm>
            <a:off x="1431191" y="4113571"/>
            <a:ext cx="1916467" cy="2105254"/>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5" name="Picture 24" descr="AMS"/>
          <p:cNvPicPr>
            <a:picLocks noChangeAspect="1" noChangeArrowheads="1"/>
          </p:cNvPicPr>
          <p:nvPr/>
        </p:nvPicPr>
        <p:blipFill>
          <a:blip r:embed="rId6">
            <a:extLst>
              <a:ext uri="{28A0092B-C50C-407E-A947-70E740481C1C}">
                <a14:useLocalDpi xmlns:a14="http://schemas.microsoft.com/office/drawing/2010/main" val="0"/>
              </a:ext>
            </a:extLst>
          </a:blip>
          <a:srcRect l="16676" t="17445" r="17291" b="6854"/>
          <a:stretch>
            <a:fillRect/>
          </a:stretch>
        </p:blipFill>
        <p:spPr bwMode="auto">
          <a:xfrm>
            <a:off x="6300526" y="4567939"/>
            <a:ext cx="2560202" cy="16508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416246" y="1522039"/>
            <a:ext cx="2342312" cy="229920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796755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a:solidFill>
                  <a:schemeClr val="tx2"/>
                </a:solidFill>
              </a:rPr>
              <a:t>A </a:t>
            </a:r>
            <a:r>
              <a:rPr lang="en-US" sz="2000" dirty="0" err="1">
                <a:solidFill>
                  <a:schemeClr val="tx2"/>
                </a:solidFill>
              </a:rPr>
              <a:t>GeV-TeV</a:t>
            </a:r>
            <a:r>
              <a:rPr lang="en-US" sz="2000" dirty="0">
                <a:solidFill>
                  <a:schemeClr val="tx2"/>
                </a:solidFill>
              </a:rPr>
              <a:t> particle moving a typical                     halo velocities (~300 km/s) striking a                 nucleus imparts a recoil of ~1-100 </a:t>
            </a:r>
            <a:r>
              <a:rPr lang="en-US" sz="2000" dirty="0" err="1">
                <a:solidFill>
                  <a:schemeClr val="tx2"/>
                </a:solidFill>
              </a:rPr>
              <a:t>keV</a:t>
            </a:r>
            <a:endParaRPr lang="en-US" sz="2000" dirty="0">
              <a:solidFill>
                <a:schemeClr val="tx2"/>
              </a:solidFill>
            </a:endParaRPr>
          </a:p>
          <a:p>
            <a:r>
              <a:rPr lang="en-US" sz="2000" dirty="0">
                <a:solidFill>
                  <a:schemeClr val="tx2"/>
                </a:solidFill>
              </a:rPr>
              <a:t>Numerous technologies have been           developed and deployed in an effort                        to observe these collisions			          – scintillation, ionization, phonons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6" name="Picture 5"/>
          <p:cNvPicPr>
            <a:picLocks noChangeAspect="1"/>
          </p:cNvPicPr>
          <p:nvPr/>
        </p:nvPicPr>
        <p:blipFill>
          <a:blip r:embed="rId2"/>
          <a:stretch>
            <a:fillRect/>
          </a:stretch>
        </p:blipFill>
        <p:spPr>
          <a:xfrm>
            <a:off x="5723398" y="961106"/>
            <a:ext cx="3137708" cy="307995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691784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smtClean="0">
                <a:solidFill>
                  <a:schemeClr val="tx2"/>
                </a:solidFill>
              </a:rPr>
              <a:t>A </a:t>
            </a:r>
            <a:r>
              <a:rPr lang="en-US" sz="2000" dirty="0" err="1" smtClean="0">
                <a:solidFill>
                  <a:schemeClr val="tx2"/>
                </a:solidFill>
              </a:rPr>
              <a:t>GeV-TeV</a:t>
            </a:r>
            <a:r>
              <a:rPr lang="en-US" sz="2000" dirty="0" smtClean="0">
                <a:solidFill>
                  <a:schemeClr val="tx2"/>
                </a:solidFill>
              </a:rPr>
              <a:t> particle moving a typical                     halo velocities (~300 km/s) striking a                 nucleus imparts a recoil of ~1-100 </a:t>
            </a:r>
            <a:r>
              <a:rPr lang="en-US" sz="2000" dirty="0" err="1" smtClean="0">
                <a:solidFill>
                  <a:schemeClr val="tx2"/>
                </a:solidFill>
              </a:rPr>
              <a:t>keV</a:t>
            </a:r>
            <a:endParaRPr lang="en-US" sz="2000" dirty="0" smtClean="0">
              <a:solidFill>
                <a:schemeClr val="tx2"/>
              </a:solidFill>
            </a:endParaRPr>
          </a:p>
          <a:p>
            <a:r>
              <a:rPr lang="en-US" sz="2000" dirty="0" smtClean="0">
                <a:solidFill>
                  <a:schemeClr val="tx2"/>
                </a:solidFill>
              </a:rPr>
              <a:t>Numerous technologies have been           developed and deployed in an effort                        to observe these collisions			          – scintillation, ionization, phonons</a:t>
            </a:r>
          </a:p>
          <a:p>
            <a:r>
              <a:rPr lang="en-US" sz="2000" dirty="0">
                <a:solidFill>
                  <a:schemeClr val="tx2"/>
                </a:solidFill>
              </a:rPr>
              <a:t>Current state-of-the-art experiments </a:t>
            </a:r>
            <a:r>
              <a:rPr lang="en-US" sz="2000" dirty="0" smtClean="0">
                <a:solidFill>
                  <a:schemeClr val="tx2"/>
                </a:solidFill>
              </a:rPr>
              <a:t>                    make use </a:t>
            </a:r>
            <a:r>
              <a:rPr lang="en-US" sz="2000" dirty="0">
                <a:solidFill>
                  <a:schemeClr val="tx2"/>
                </a:solidFill>
              </a:rPr>
              <a:t>of 10-100 kg heavy nuclei </a:t>
            </a:r>
            <a:r>
              <a:rPr lang="en-US" sz="2000" dirty="0" smtClean="0">
                <a:solidFill>
                  <a:schemeClr val="tx2"/>
                </a:solidFill>
              </a:rPr>
              <a:t>              targets (</a:t>
            </a:r>
            <a:r>
              <a:rPr lang="en-US" sz="2000" dirty="0" err="1">
                <a:solidFill>
                  <a:schemeClr val="tx2"/>
                </a:solidFill>
              </a:rPr>
              <a:t>Ge</a:t>
            </a:r>
            <a:r>
              <a:rPr lang="en-US" sz="2000" dirty="0">
                <a:solidFill>
                  <a:schemeClr val="tx2"/>
                </a:solidFill>
              </a:rPr>
              <a:t>, </a:t>
            </a:r>
            <a:r>
              <a:rPr lang="en-US" sz="2000" dirty="0" err="1">
                <a:solidFill>
                  <a:schemeClr val="tx2"/>
                </a:solidFill>
              </a:rPr>
              <a:t>Xe</a:t>
            </a:r>
            <a:r>
              <a:rPr lang="en-US" sz="2000" dirty="0">
                <a:solidFill>
                  <a:schemeClr val="tx2"/>
                </a:solidFill>
              </a:rPr>
              <a:t>), instrumented and </a:t>
            </a:r>
            <a:r>
              <a:rPr lang="en-US" sz="2000" dirty="0" smtClean="0">
                <a:solidFill>
                  <a:schemeClr val="tx2"/>
                </a:solidFill>
              </a:rPr>
              <a:t>                 located </a:t>
            </a:r>
            <a:r>
              <a:rPr lang="en-US" sz="2000" dirty="0">
                <a:solidFill>
                  <a:schemeClr val="tx2"/>
                </a:solidFill>
              </a:rPr>
              <a:t>deep underground to </a:t>
            </a:r>
            <a:r>
              <a:rPr lang="en-US" sz="2000" dirty="0" smtClean="0">
                <a:solidFill>
                  <a:schemeClr val="tx2"/>
                </a:solidFill>
              </a:rPr>
              <a:t>                        minimize </a:t>
            </a:r>
            <a:r>
              <a:rPr lang="en-US" sz="2000" dirty="0">
                <a:solidFill>
                  <a:schemeClr val="tx2"/>
                </a:solidFill>
              </a:rPr>
              <a:t>backgrounds</a:t>
            </a:r>
          </a:p>
          <a:p>
            <a:endParaRPr lang="en-US" sz="2000" dirty="0" smtClean="0">
              <a:solidFill>
                <a:schemeClr val="tx2"/>
              </a:solidFill>
            </a:endParaRP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7" name="Picture 6" descr="Apri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1" y="1144954"/>
            <a:ext cx="4073768" cy="282135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198715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Over the past dozen years,  constraints from direct detection experiments have improved with a Moore’s-law like behavior                   (a factor of 2 every 15 months)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6" name="Picture 5" descr="limits20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1" y="1605101"/>
            <a:ext cx="3854450" cy="31845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510062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limits20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1" y="1605101"/>
            <a:ext cx="3854450" cy="31845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Over the past dozen years,  constraints from direct detection experiments have improved with a Moore’s-law like behavior                   (a factor of 2 every 15 months)</a:t>
            </a:r>
          </a:p>
          <a:p>
            <a:r>
              <a:rPr lang="en-US" sz="2000" dirty="0" smtClean="0">
                <a:solidFill>
                  <a:schemeClr val="tx2"/>
                </a:solidFill>
              </a:rPr>
              <a:t>Some important benchmarks exist along this line:</a:t>
            </a:r>
          </a:p>
          <a:p>
            <a:pPr lvl="1"/>
            <a:r>
              <a:rPr lang="en-US" sz="1800" dirty="0">
                <a:solidFill>
                  <a:schemeClr val="tx2"/>
                </a:solidFill>
              </a:rPr>
              <a:t>M</a:t>
            </a:r>
            <a:r>
              <a:rPr lang="en-US" sz="1800" dirty="0" smtClean="0">
                <a:solidFill>
                  <a:schemeClr val="tx2"/>
                </a:solidFill>
              </a:rPr>
              <a:t>id-late 90s: </a:t>
            </a:r>
            <a:r>
              <a:rPr lang="en-US" sz="1600" dirty="0" smtClean="0">
                <a:solidFill>
                  <a:schemeClr val="tx2"/>
                </a:solidFill>
              </a:rPr>
              <a:t>Experiments (Heidelberg-Moscow, etc.) excluded the cross sections predicted for a WIMP which scatters and annihilates through Z-exchange</a:t>
            </a:r>
          </a:p>
          <a:p>
            <a:pPr lvl="1"/>
            <a:r>
              <a:rPr lang="en-US" sz="1800" dirty="0" smtClean="0">
                <a:solidFill>
                  <a:schemeClr val="tx2"/>
                </a:solidFill>
              </a:rPr>
              <a:t>Now!</a:t>
            </a:r>
            <a:r>
              <a:rPr lang="en-US" sz="1600" dirty="0" smtClean="0">
                <a:solidFill>
                  <a:schemeClr val="tx2"/>
                </a:solidFill>
              </a:rPr>
              <a:t>: Current experiments are beginning   to test WIMPs which interact through Higgs exchange (including many SUSY models)</a:t>
            </a:r>
            <a:r>
              <a:rPr lang="en-US" sz="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5" name="Donut 4"/>
          <p:cNvSpPr/>
          <p:nvPr/>
        </p:nvSpPr>
        <p:spPr>
          <a:xfrm rot="1667870">
            <a:off x="4883369" y="156528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686465" y="876166"/>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14" name="Straight Arrow Connector 13"/>
          <p:cNvCxnSpPr/>
          <p:nvPr/>
        </p:nvCxnSpPr>
        <p:spPr>
          <a:xfrm flipH="1">
            <a:off x="5572548" y="1240392"/>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Donut 14"/>
          <p:cNvSpPr/>
          <p:nvPr/>
        </p:nvSpPr>
        <p:spPr>
          <a:xfrm rot="1667870">
            <a:off x="7726862" y="314904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7196270" y="3598467"/>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35084" y="5141206"/>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6" name="Straight Connector 5"/>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Donut 10"/>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28" name="TextBox 27"/>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29" name="TextBox 28"/>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0" name="TextBox 29"/>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1" name="Straight Connector 30"/>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5"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 name="Donut 34"/>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37" name="TextBox 36"/>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38" name="TextBox 37"/>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39" name="TextBox 38"/>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1" name="Straight Arrow Connector 40"/>
          <p:cNvCxnSpPr/>
          <p:nvPr/>
        </p:nvCxnSpPr>
        <p:spPr>
          <a:xfrm>
            <a:off x="6518101"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5246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26141" y="1351272"/>
            <a:ext cx="5972639" cy="5272197"/>
          </a:xfrm>
        </p:spPr>
        <p:txBody>
          <a:bodyPr>
            <a:normAutofit/>
          </a:bodyPr>
          <a:lstStyle/>
          <a:p>
            <a:r>
              <a:rPr lang="en-US" sz="1900" dirty="0" smtClean="0">
                <a:solidFill>
                  <a:schemeClr val="tx2"/>
                </a:solidFill>
              </a:rPr>
              <a:t>If this rate of progress continues without observation for another ~5 years, the         surviving dark matter models will be           severely constrained </a:t>
            </a:r>
          </a:p>
          <a:p>
            <a:r>
              <a:rPr lang="en-US" sz="1900" dirty="0" smtClean="0">
                <a:solidFill>
                  <a:schemeClr val="tx2"/>
                </a:solidFill>
              </a:rPr>
              <a:t>In order for a WIMP to evade detection             over this time frame, one must consider             one or more of the following:</a:t>
            </a:r>
          </a:p>
          <a:p>
            <a:pPr lvl="1"/>
            <a:r>
              <a:rPr lang="en-US" sz="1800" dirty="0" smtClean="0">
                <a:solidFill>
                  <a:schemeClr val="tx2"/>
                </a:solidFill>
              </a:rPr>
              <a:t>WIMPs which couple almost entirely to        leptons or gauge bosons, rather than to       quarks</a:t>
            </a:r>
          </a:p>
          <a:p>
            <a:pPr lvl="1"/>
            <a:r>
              <a:rPr lang="en-US" sz="1800" dirty="0" smtClean="0">
                <a:solidFill>
                  <a:schemeClr val="tx2"/>
                </a:solidFill>
              </a:rPr>
              <a:t>WIMPs which annihilate in the early          universe through a fine tuned resonance,             or through a highly degenerate </a:t>
            </a:r>
            <a:r>
              <a:rPr lang="en-US" sz="1800" dirty="0" err="1" smtClean="0">
                <a:solidFill>
                  <a:schemeClr val="tx2"/>
                </a:solidFill>
              </a:rPr>
              <a:t>coannihilation</a:t>
            </a:r>
            <a:endParaRPr lang="en-US" sz="1800" dirty="0" smtClean="0">
              <a:solidFill>
                <a:schemeClr val="tx2"/>
              </a:solidFill>
            </a:endParaRPr>
          </a:p>
          <a:p>
            <a:pPr lvl="1"/>
            <a:r>
              <a:rPr lang="en-US" sz="1800" dirty="0" smtClean="0">
                <a:solidFill>
                  <a:schemeClr val="tx2"/>
                </a:solidFill>
              </a:rPr>
              <a:t>WIMPs which are light enough to fall below experimental energy thresholds (</a:t>
            </a:r>
            <a:r>
              <a:rPr lang="en-US" sz="1800" dirty="0" err="1" smtClean="0">
                <a:solidFill>
                  <a:schemeClr val="tx2"/>
                </a:solidFill>
              </a:rPr>
              <a:t>m</a:t>
            </a:r>
            <a:r>
              <a:rPr lang="en-US" sz="1800" baseline="-25000" dirty="0" err="1" smtClean="0">
                <a:solidFill>
                  <a:schemeClr val="tx2"/>
                </a:solidFill>
              </a:rPr>
              <a:t>X</a:t>
            </a:r>
            <a:r>
              <a:rPr lang="en-US" sz="1800" dirty="0" smtClean="0">
                <a:solidFill>
                  <a:schemeClr val="tx2"/>
                </a:solidFill>
              </a:rPr>
              <a:t>&lt;1-10 </a:t>
            </a:r>
            <a:r>
              <a:rPr lang="en-US" sz="1800" dirty="0" err="1" smtClean="0">
                <a:solidFill>
                  <a:schemeClr val="tx2"/>
                </a:solidFill>
              </a:rPr>
              <a:t>GeV</a:t>
            </a:r>
            <a:r>
              <a:rPr lang="en-US" sz="1800" dirty="0" smtClean="0">
                <a:solidFill>
                  <a:schemeClr val="tx2"/>
                </a:solidFill>
              </a:rPr>
              <a:t>)</a:t>
            </a:r>
          </a:p>
          <a:p>
            <a:pPr lvl="1"/>
            <a:r>
              <a:rPr lang="en-US" sz="1800" dirty="0" smtClean="0">
                <a:solidFill>
                  <a:schemeClr val="tx2"/>
                </a:solidFill>
              </a:rPr>
              <a:t>Non-standard cosmology (</a:t>
            </a:r>
            <a:r>
              <a:rPr lang="en-US" sz="1800" i="1" dirty="0" err="1" smtClean="0">
                <a:solidFill>
                  <a:schemeClr val="tx2"/>
                </a:solidFill>
              </a:rPr>
              <a:t>ie</a:t>
            </a:r>
            <a:r>
              <a:rPr lang="en-US" sz="1800" dirty="0" smtClean="0">
                <a:solidFill>
                  <a:schemeClr val="tx2"/>
                </a:solidFill>
              </a:rPr>
              <a:t>. low reheating)</a:t>
            </a:r>
            <a:endParaRPr lang="en-US" sz="1600" dirty="0" smtClean="0">
              <a:solidFill>
                <a:schemeClr val="tx2"/>
              </a:solidFill>
            </a:endParaRP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4" name="TextBox 3"/>
          <p:cNvSpPr txBox="1"/>
          <p:nvPr/>
        </p:nvSpPr>
        <p:spPr>
          <a:xfrm>
            <a:off x="5654212" y="4858429"/>
            <a:ext cx="3477191" cy="2308324"/>
          </a:xfrm>
          <a:prstGeom prst="rect">
            <a:avLst/>
          </a:prstGeom>
          <a:noFill/>
        </p:spPr>
        <p:txBody>
          <a:bodyPr wrap="square" rtlCol="0">
            <a:spAutoFit/>
          </a:bodyPr>
          <a:lstStyle/>
          <a:p>
            <a:r>
              <a:rPr lang="en-US" b="1" i="1" dirty="0" smtClean="0">
                <a:solidFill>
                  <a:schemeClr val="accent2"/>
                </a:solidFill>
              </a:rPr>
              <a:t>It is starting to become difficult to hide our best motivated dark matter models from direct detection </a:t>
            </a:r>
            <a:r>
              <a:rPr lang="en-US" b="1" i="1" dirty="0" err="1" smtClean="0">
                <a:solidFill>
                  <a:schemeClr val="accent2"/>
                </a:solidFill>
              </a:rPr>
              <a:t>expts</a:t>
            </a:r>
            <a:r>
              <a:rPr lang="en-US" b="1" i="1" dirty="0" smtClean="0">
                <a:solidFill>
                  <a:schemeClr val="accent2"/>
                </a:solidFill>
              </a:rPr>
              <a:t>.</a:t>
            </a:r>
          </a:p>
          <a:p>
            <a:r>
              <a:rPr lang="en-US" b="1" i="1" dirty="0" smtClean="0">
                <a:solidFill>
                  <a:schemeClr val="accent2"/>
                </a:solidFill>
              </a:rPr>
              <a:t>-5-10 years from now, very few WIMP models will remain out of reach</a:t>
            </a:r>
          </a:p>
          <a:p>
            <a:endParaRPr lang="en-US" dirty="0"/>
          </a:p>
        </p:txBody>
      </p:sp>
      <p:pic>
        <p:nvPicPr>
          <p:cNvPr id="7" name="Picture 6" descr="limits20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1" y="1605101"/>
            <a:ext cx="3854450" cy="31845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303947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2280"/>
            <a:ext cx="7260492" cy="3684954"/>
          </a:xfrm>
        </p:spPr>
        <p:txBody>
          <a:bodyPr/>
          <a:lstStyle/>
          <a:p>
            <a:pPr marL="36576" indent="0">
              <a:buNone/>
            </a:pPr>
            <a:r>
              <a:rPr lang="en-US" sz="4400" dirty="0">
                <a:solidFill>
                  <a:schemeClr val="tx2"/>
                </a:solidFill>
              </a:rPr>
              <a:t>Dark Matter Myth </a:t>
            </a:r>
            <a:r>
              <a:rPr lang="en-US" sz="4400" dirty="0" smtClean="0">
                <a:solidFill>
                  <a:schemeClr val="tx2"/>
                </a:solidFill>
              </a:rPr>
              <a:t>#2:</a:t>
            </a:r>
            <a:endParaRPr lang="en-US" sz="4400" dirty="0">
              <a:solidFill>
                <a:schemeClr val="tx2"/>
              </a:solidFill>
            </a:endParaRPr>
          </a:p>
          <a:p>
            <a:pPr marL="36576" indent="0">
              <a:buNone/>
            </a:pPr>
            <a:r>
              <a:rPr lang="en-US" sz="2400" dirty="0" smtClean="0">
                <a:solidFill>
                  <a:schemeClr val="tx2"/>
                </a:solidFill>
              </a:rPr>
              <a:t>The observation of an annual modulation in a direct detection experiment would be a “smoking gun” for dark matter</a:t>
            </a:r>
            <a:endParaRPr lang="en-US" sz="2400" dirty="0">
              <a:solidFill>
                <a:schemeClr val="tx2"/>
              </a:solidFill>
            </a:endParaRPr>
          </a:p>
          <a:p>
            <a:pPr marL="36576" indent="0">
              <a:buNone/>
            </a:pPr>
            <a:endParaRPr lang="en-US" dirty="0"/>
          </a:p>
        </p:txBody>
      </p:sp>
    </p:spTree>
    <p:extLst>
      <p:ext uri="{BB962C8B-B14F-4D97-AF65-F5344CB8AC3E}">
        <p14:creationId xmlns:p14="http://schemas.microsoft.com/office/powerpoint/2010/main" val="1005643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14176" y="1426003"/>
            <a:ext cx="4977488" cy="5272197"/>
          </a:xfrm>
        </p:spPr>
        <p:txBody>
          <a:bodyPr>
            <a:normAutofit/>
          </a:bodyPr>
          <a:lstStyle/>
          <a:p>
            <a:pPr marL="36576" indent="0">
              <a:buNone/>
            </a:pPr>
            <a:r>
              <a:rPr lang="en-US" sz="2400" b="1" dirty="0" smtClean="0">
                <a:solidFill>
                  <a:schemeClr val="tx2"/>
                </a:solidFill>
              </a:rPr>
              <a:t>DAMA/LIBRA</a:t>
            </a:r>
          </a:p>
          <a:p>
            <a:r>
              <a:rPr lang="en-US" sz="2000" dirty="0" smtClean="0">
                <a:solidFill>
                  <a:schemeClr val="tx2"/>
                </a:solidFill>
              </a:rPr>
              <a:t>Over the course of a year, the motion of the Earth around the Solar System is predicted to induce a modulation in the dark matter scattering rate</a:t>
            </a:r>
          </a:p>
          <a:p>
            <a:r>
              <a:rPr lang="en-US" sz="2000" dirty="0" smtClean="0">
                <a:solidFill>
                  <a:schemeClr val="tx2"/>
                </a:solidFill>
              </a:rPr>
              <a:t>The DAMA collaboration reports a modulation with a phase consistent with dark matter scattering, and with high significance (8.9σ)</a:t>
            </a:r>
          </a:p>
          <a:p>
            <a:pPr marL="36576" indent="0">
              <a:buNone/>
            </a:pPr>
            <a:endParaRPr lang="en-US" sz="2000" dirty="0" smtClean="0">
              <a:solidFill>
                <a:schemeClr val="tx2"/>
              </a:solidFill>
            </a:endParaRP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3" name="Picture 12" descr="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617" y="4658018"/>
            <a:ext cx="3214076" cy="160741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l="2715" r="2890"/>
          <a:stretch>
            <a:fillRect/>
          </a:stretch>
        </p:blipFill>
        <p:spPr bwMode="auto">
          <a:xfrm>
            <a:off x="5040926" y="1309343"/>
            <a:ext cx="3822690" cy="4405657"/>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013310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191"/>
            <a:ext cx="8686800" cy="1143000"/>
          </a:xfrm>
        </p:spPr>
        <p:txBody>
          <a:bodyPr>
            <a:normAutofit/>
          </a:bodyPr>
          <a:lstStyle/>
          <a:p>
            <a:pPr algn="ctr"/>
            <a:r>
              <a:rPr lang="en-US" sz="4200" dirty="0" smtClean="0">
                <a:solidFill>
                  <a:schemeClr val="tx2"/>
                </a:solidFill>
              </a:rPr>
              <a:t>And </a:t>
            </a:r>
            <a:r>
              <a:rPr lang="en-US" sz="4200" dirty="0" err="1" smtClean="0">
                <a:solidFill>
                  <a:schemeClr val="tx2"/>
                </a:solidFill>
              </a:rPr>
              <a:t>CoGeNT</a:t>
            </a:r>
            <a:r>
              <a:rPr lang="en-US" sz="4200" dirty="0" smtClean="0">
                <a:solidFill>
                  <a:schemeClr val="tx2"/>
                </a:solidFill>
              </a:rPr>
              <a:t> and CRESST…</a:t>
            </a:r>
            <a:endParaRPr lang="en-US" sz="4200" dirty="0">
              <a:solidFill>
                <a:schemeClr val="tx2"/>
              </a:solidFill>
            </a:endParaRPr>
          </a:p>
        </p:txBody>
      </p:sp>
      <p:sp>
        <p:nvSpPr>
          <p:cNvPr id="3" name="Content Placeholder 2"/>
          <p:cNvSpPr>
            <a:spLocks noGrp="1"/>
          </p:cNvSpPr>
          <p:nvPr>
            <p:ph idx="1"/>
          </p:nvPr>
        </p:nvSpPr>
        <p:spPr>
          <a:xfrm>
            <a:off x="-1" y="1123164"/>
            <a:ext cx="5392616" cy="5272197"/>
          </a:xfrm>
        </p:spPr>
        <p:txBody>
          <a:bodyPr>
            <a:normAutofit fontScale="92500" lnSpcReduction="10000"/>
          </a:bodyPr>
          <a:lstStyle/>
          <a:p>
            <a:pPr marL="36576" indent="0">
              <a:buNone/>
            </a:pPr>
            <a:r>
              <a:rPr lang="en-US" sz="2400" b="1" dirty="0" err="1" smtClean="0">
                <a:solidFill>
                  <a:schemeClr val="tx2"/>
                </a:solidFill>
              </a:rPr>
              <a:t>CoGeNT</a:t>
            </a:r>
            <a:endParaRPr lang="en-US" sz="2400" b="1" dirty="0" smtClean="0">
              <a:solidFill>
                <a:schemeClr val="tx2"/>
              </a:solidFill>
            </a:endParaRPr>
          </a:p>
          <a:p>
            <a:r>
              <a:rPr lang="en-US" sz="2000" dirty="0" err="1" smtClean="0">
                <a:solidFill>
                  <a:schemeClr val="tx2"/>
                </a:solidFill>
              </a:rPr>
              <a:t>CoGeNT</a:t>
            </a:r>
            <a:r>
              <a:rPr lang="en-US" sz="2000" dirty="0" smtClean="0">
                <a:solidFill>
                  <a:schemeClr val="tx2"/>
                </a:solidFill>
              </a:rPr>
              <a:t> reports an excess very low   energy events, inconsistent with known backgrounds</a:t>
            </a:r>
          </a:p>
          <a:p>
            <a:r>
              <a:rPr lang="en-US" sz="2000" dirty="0" smtClean="0">
                <a:solidFill>
                  <a:schemeClr val="tx2"/>
                </a:solidFill>
              </a:rPr>
              <a:t>Also, a DAMA-like modulation, although with a very modest statistical significance (~2σ)  – and preliminary reports suggest less modulation in more recent data</a:t>
            </a:r>
          </a:p>
          <a:p>
            <a:pPr marL="36576" indent="0">
              <a:buNone/>
            </a:pPr>
            <a:endParaRPr lang="en-US" sz="900" dirty="0" smtClean="0">
              <a:solidFill>
                <a:schemeClr val="tx2"/>
              </a:solidFill>
            </a:endParaRPr>
          </a:p>
          <a:p>
            <a:pPr marL="36576" indent="0">
              <a:buNone/>
            </a:pPr>
            <a:r>
              <a:rPr lang="en-US" sz="2400" b="1" dirty="0">
                <a:solidFill>
                  <a:schemeClr val="tx2"/>
                </a:solidFill>
              </a:rPr>
              <a:t>CRESST-II</a:t>
            </a:r>
          </a:p>
          <a:p>
            <a:r>
              <a:rPr lang="en-US" sz="2000" dirty="0" smtClean="0">
                <a:solidFill>
                  <a:schemeClr val="tx2"/>
                </a:solidFill>
              </a:rPr>
              <a:t>More recently, the </a:t>
            </a:r>
            <a:r>
              <a:rPr lang="en-US" sz="2000" dirty="0">
                <a:solidFill>
                  <a:schemeClr val="tx2"/>
                </a:solidFill>
              </a:rPr>
              <a:t>CRESST-II </a:t>
            </a:r>
            <a:r>
              <a:rPr lang="en-US" sz="2000" dirty="0" smtClean="0">
                <a:solidFill>
                  <a:schemeClr val="tx2"/>
                </a:solidFill>
              </a:rPr>
              <a:t>    collaboration </a:t>
            </a:r>
            <a:r>
              <a:rPr lang="en-US" sz="2000" dirty="0">
                <a:solidFill>
                  <a:schemeClr val="tx2"/>
                </a:solidFill>
              </a:rPr>
              <a:t>reported the results of an analysis which identified 67 WIMP </a:t>
            </a:r>
            <a:r>
              <a:rPr lang="en-US" sz="2000" dirty="0" smtClean="0">
                <a:solidFill>
                  <a:schemeClr val="tx2"/>
                </a:solidFill>
              </a:rPr>
              <a:t> candidate </a:t>
            </a:r>
            <a:r>
              <a:rPr lang="en-US" sz="2000" dirty="0">
                <a:solidFill>
                  <a:schemeClr val="tx2"/>
                </a:solidFill>
              </a:rPr>
              <a:t>events</a:t>
            </a:r>
          </a:p>
          <a:p>
            <a:r>
              <a:rPr lang="en-US" sz="2000" dirty="0">
                <a:solidFill>
                  <a:schemeClr val="tx2"/>
                </a:solidFill>
              </a:rPr>
              <a:t>Likelihood analysis prefers dark matter interpretation over known backgrounds (neutrons, gammas, alphas, </a:t>
            </a:r>
            <a:r>
              <a:rPr lang="en-US" sz="2000" dirty="0" err="1">
                <a:solidFill>
                  <a:schemeClr val="tx2"/>
                </a:solidFill>
              </a:rPr>
              <a:t>Pb</a:t>
            </a:r>
            <a:r>
              <a:rPr lang="en-US" sz="2000" dirty="0">
                <a:solidFill>
                  <a:schemeClr val="tx2"/>
                </a:solidFill>
              </a:rPr>
              <a:t>) at </a:t>
            </a:r>
            <a:r>
              <a:rPr lang="en-US" sz="2000" dirty="0" smtClean="0">
                <a:solidFill>
                  <a:schemeClr val="tx2"/>
                </a:solidFill>
              </a:rPr>
              <a:t>4.7σ</a:t>
            </a: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8" name="Picture 7"/>
          <p:cNvPicPr>
            <a:picLocks noChangeAspect="1"/>
          </p:cNvPicPr>
          <p:nvPr/>
        </p:nvPicPr>
        <p:blipFill>
          <a:blip r:embed="rId2"/>
          <a:stretch>
            <a:fillRect/>
          </a:stretch>
        </p:blipFill>
        <p:spPr>
          <a:xfrm>
            <a:off x="6465954" y="1120516"/>
            <a:ext cx="2455850" cy="3773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p:cNvSpPr txBox="1">
            <a:spLocks noChangeArrowheads="1"/>
          </p:cNvSpPr>
          <p:nvPr/>
        </p:nvSpPr>
        <p:spPr bwMode="auto">
          <a:xfrm>
            <a:off x="3899762" y="5922725"/>
            <a:ext cx="5322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See also: 					                        Fox, Kopp, </a:t>
            </a:r>
            <a:r>
              <a:rPr lang="en-US" sz="1800" dirty="0" err="1" smtClean="0"/>
              <a:t>Lisanti</a:t>
            </a:r>
            <a:r>
              <a:rPr lang="en-US" sz="1800" dirty="0" smtClean="0"/>
              <a:t>, Weiner, PRD, arXiv:1107.0717; Kelso</a:t>
            </a:r>
            <a:r>
              <a:rPr lang="en-US" sz="1800" dirty="0"/>
              <a:t>, Hooper</a:t>
            </a:r>
            <a:r>
              <a:rPr lang="en-US" sz="1800" dirty="0" smtClean="0"/>
              <a:t>, PRD, arXiv</a:t>
            </a:r>
            <a:r>
              <a:rPr lang="en-US" sz="1800" dirty="0"/>
              <a:t>:</a:t>
            </a:r>
            <a:r>
              <a:rPr lang="en-US" sz="1800" dirty="0" smtClean="0"/>
              <a:t>1106.1066 </a:t>
            </a:r>
            <a:endParaRPr lang="en-US" sz="1800" dirty="0"/>
          </a:p>
        </p:txBody>
      </p:sp>
      <p:pic>
        <p:nvPicPr>
          <p:cNvPr id="7" name="Picture 6"/>
          <p:cNvPicPr>
            <a:picLocks noChangeAspect="1"/>
          </p:cNvPicPr>
          <p:nvPr/>
        </p:nvPicPr>
        <p:blipFill>
          <a:blip r:embed="rId3"/>
          <a:stretch>
            <a:fillRect/>
          </a:stretch>
        </p:blipFill>
        <p:spPr>
          <a:xfrm>
            <a:off x="5070231" y="3428958"/>
            <a:ext cx="3393106" cy="2399091"/>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5998313" y="5822432"/>
            <a:ext cx="1638734" cy="323165"/>
          </a:xfrm>
          <a:prstGeom prst="rect">
            <a:avLst/>
          </a:prstGeom>
          <a:noFill/>
        </p:spPr>
        <p:txBody>
          <a:bodyPr wrap="none" rtlCol="0">
            <a:spAutoFit/>
          </a:bodyPr>
          <a:lstStyle/>
          <a:p>
            <a:r>
              <a:rPr lang="en-US" sz="1500" dirty="0" smtClean="0"/>
              <a:t>(1 of 8 detectors)</a:t>
            </a:r>
            <a:endParaRPr lang="en-US" sz="1500" dirty="0"/>
          </a:p>
        </p:txBody>
      </p:sp>
      <p:sp>
        <p:nvSpPr>
          <p:cNvPr id="10" name="TextBox 9"/>
          <p:cNvSpPr txBox="1"/>
          <p:nvPr/>
        </p:nvSpPr>
        <p:spPr>
          <a:xfrm>
            <a:off x="6594234" y="4024886"/>
            <a:ext cx="1846385" cy="584776"/>
          </a:xfrm>
          <a:prstGeom prst="rect">
            <a:avLst/>
          </a:prstGeom>
          <a:noFill/>
          <a:ln>
            <a:noFill/>
          </a:ln>
        </p:spPr>
        <p:txBody>
          <a:bodyPr wrap="square" rtlCol="0">
            <a:spAutoFit/>
          </a:bodyPr>
          <a:lstStyle/>
          <a:p>
            <a:r>
              <a:rPr lang="en-US" sz="1600" dirty="0" smtClean="0">
                <a:solidFill>
                  <a:schemeClr val="bg1"/>
                </a:solidFill>
              </a:rPr>
              <a:t>WIMP Candidate Region</a:t>
            </a:r>
            <a:endParaRPr lang="en-US" sz="1600" dirty="0">
              <a:solidFill>
                <a:schemeClr val="bg1"/>
              </a:solidFill>
            </a:endParaRPr>
          </a:p>
        </p:txBody>
      </p:sp>
      <p:cxnSp>
        <p:nvCxnSpPr>
          <p:cNvPr id="11" name="Straight Arrow Connector 10"/>
          <p:cNvCxnSpPr>
            <a:stCxn id="10" idx="1"/>
          </p:cNvCxnSpPr>
          <p:nvPr/>
        </p:nvCxnSpPr>
        <p:spPr>
          <a:xfrm flipH="1">
            <a:off x="5685697" y="4317274"/>
            <a:ext cx="908537" cy="100691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912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3" y="3210487"/>
            <a:ext cx="7903126" cy="2301240"/>
          </a:xfrm>
        </p:spPr>
        <p:txBody>
          <a:bodyPr>
            <a:normAutofit fontScale="90000"/>
          </a:bodyPr>
          <a:lstStyle/>
          <a:p>
            <a:r>
              <a:rPr lang="en-US" sz="4800" dirty="0" smtClean="0"/>
              <a:t>The long road to Dark matter’s discovery</a:t>
            </a:r>
            <a:r>
              <a:rPr lang="en-US" dirty="0" smtClean="0"/>
              <a:t/>
            </a:r>
            <a:br>
              <a:rPr lang="en-US" dirty="0" smtClean="0"/>
            </a:br>
            <a:r>
              <a:rPr lang="en-US" sz="4000" b="0" dirty="0" smtClean="0"/>
              <a:t>(Why you should not believe anything old physicists tell you)</a:t>
            </a:r>
            <a:endParaRPr lang="en-US" sz="4000" b="0" dirty="0"/>
          </a:p>
        </p:txBody>
      </p:sp>
      <p:sp>
        <p:nvSpPr>
          <p:cNvPr id="3" name="Subtitle 2"/>
          <p:cNvSpPr>
            <a:spLocks noGrp="1"/>
          </p:cNvSpPr>
          <p:nvPr>
            <p:ph type="subTitle" idx="1"/>
          </p:nvPr>
        </p:nvSpPr>
        <p:spPr>
          <a:xfrm>
            <a:off x="663954" y="1417739"/>
            <a:ext cx="6480048" cy="1752600"/>
          </a:xfrm>
        </p:spPr>
        <p:txBody>
          <a:bodyPr/>
          <a:lstStyle/>
          <a:p>
            <a:r>
              <a:rPr lang="en-US" sz="3000" i="1" dirty="0" smtClean="0">
                <a:solidFill>
                  <a:schemeClr val="accent1">
                    <a:lumMod val="60000"/>
                    <a:lumOff val="40000"/>
                  </a:schemeClr>
                </a:solidFill>
              </a:rPr>
              <a:t>Dan Hooper</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a:t>
            </a:r>
          </a:p>
          <a:p>
            <a:r>
              <a:rPr lang="en-US" sz="2200" i="1" dirty="0" smtClean="0">
                <a:solidFill>
                  <a:schemeClr val="accent1">
                    <a:lumMod val="60000"/>
                    <a:lumOff val="40000"/>
                  </a:schemeClr>
                </a:solidFill>
              </a:rPr>
              <a:t>DPG School on Heavy Particle at the LHC</a:t>
            </a:r>
          </a:p>
          <a:p>
            <a:r>
              <a:rPr lang="en-US" sz="2200" i="1" dirty="0" smtClean="0">
                <a:solidFill>
                  <a:schemeClr val="accent1">
                    <a:lumMod val="60000"/>
                    <a:lumOff val="40000"/>
                  </a:schemeClr>
                </a:solidFill>
              </a:rPr>
              <a:t>September 18</a:t>
            </a:r>
            <a:r>
              <a:rPr lang="en-US" sz="2200" i="1" baseline="30000" dirty="0" smtClean="0">
                <a:solidFill>
                  <a:schemeClr val="accent1">
                    <a:lumMod val="60000"/>
                    <a:lumOff val="40000"/>
                  </a:schemeClr>
                </a:solidFill>
              </a:rPr>
              <a:t>th</a:t>
            </a:r>
            <a:r>
              <a:rPr lang="en-US" sz="2200" i="1" dirty="0" smtClean="0">
                <a:solidFill>
                  <a:schemeClr val="accent1">
                    <a:lumMod val="60000"/>
                    <a:lumOff val="40000"/>
                  </a:schemeClr>
                </a:solidFill>
              </a:rPr>
              <a:t>, 2012</a:t>
            </a:r>
            <a:endParaRPr lang="en-US" sz="2200" i="1" dirty="0">
              <a:solidFill>
                <a:schemeClr val="accent1">
                  <a:lumMod val="60000"/>
                  <a:lumOff val="40000"/>
                </a:schemeClr>
              </a:solidFill>
            </a:endParaRPr>
          </a:p>
        </p:txBody>
      </p:sp>
      <p:pic>
        <p:nvPicPr>
          <p:cNvPr id="5" name="Picture 4"/>
          <p:cNvPicPr>
            <a:picLocks noChangeAspect="1"/>
          </p:cNvPicPr>
          <p:nvPr/>
        </p:nvPicPr>
        <p:blipFill rotWithShape="1">
          <a:blip r:embed="rId2"/>
          <a:srcRect l="21538" t="13654" r="21731" b="13654"/>
          <a:stretch/>
        </p:blipFill>
        <p:spPr>
          <a:xfrm>
            <a:off x="368070" y="3048000"/>
            <a:ext cx="1372344" cy="17584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124826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23945"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5666153" y="4826007"/>
            <a:ext cx="2618212" cy="646331"/>
          </a:xfrm>
          <a:prstGeom prst="rect">
            <a:avLst/>
          </a:prstGeom>
          <a:noFill/>
        </p:spPr>
        <p:txBody>
          <a:bodyPr wrap="none" rtlCol="0">
            <a:spAutoFit/>
          </a:bodyPr>
          <a:lstStyle/>
          <a:p>
            <a:r>
              <a:rPr lang="en-US" dirty="0" smtClean="0"/>
              <a:t>Kelso, Hooper, Buckley, </a:t>
            </a:r>
          </a:p>
          <a:p>
            <a:r>
              <a:rPr lang="en-US" dirty="0" smtClean="0"/>
              <a:t>PRD, arXiv:1110.5338</a:t>
            </a:r>
            <a:endParaRPr lang="en-US" dirty="0"/>
          </a:p>
        </p:txBody>
      </p:sp>
    </p:spTree>
    <p:extLst>
      <p:ext uri="{BB962C8B-B14F-4D97-AF65-F5344CB8AC3E}">
        <p14:creationId xmlns:p14="http://schemas.microsoft.com/office/powerpoint/2010/main" val="22038488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14176"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p>
          <a:p>
            <a:r>
              <a:rPr lang="en-US" sz="2000" dirty="0" smtClean="0">
                <a:solidFill>
                  <a:schemeClr val="tx2"/>
                </a:solidFill>
              </a:rPr>
              <a:t>The modulation amplitudes     reported by </a:t>
            </a:r>
            <a:r>
              <a:rPr lang="en-US" sz="2000" dirty="0" err="1" smtClean="0">
                <a:solidFill>
                  <a:schemeClr val="tx2"/>
                </a:solidFill>
              </a:rPr>
              <a:t>CoGeNT</a:t>
            </a:r>
            <a:r>
              <a:rPr lang="en-US" sz="2000" dirty="0" smtClean="0">
                <a:solidFill>
                  <a:schemeClr val="tx2"/>
                </a:solidFill>
              </a:rPr>
              <a:t> and DAMA   also appear to be compatible with one another </a:t>
            </a:r>
            <a:r>
              <a:rPr lang="en-US" sz="1700" dirty="0" smtClean="0">
                <a:solidFill>
                  <a:schemeClr val="tx2"/>
                </a:solidFill>
              </a:rPr>
              <a:t>(if interpreted as dark     matter with m~10 </a:t>
            </a:r>
            <a:r>
              <a:rPr lang="en-US" sz="1700" dirty="0" err="1" smtClean="0">
                <a:solidFill>
                  <a:schemeClr val="tx2"/>
                </a:solidFill>
              </a:rPr>
              <a:t>GeV</a:t>
            </a:r>
            <a:r>
              <a:rPr lang="en-US" sz="1700" dirty="0" smtClean="0">
                <a:solidFill>
                  <a:schemeClr val="tx2"/>
                </a:solidFill>
              </a:rPr>
              <a:t> and elastic    scattering with σ~A</a:t>
            </a:r>
            <a:r>
              <a:rPr lang="en-US" sz="1700" baseline="30000" dirty="0" smtClean="0">
                <a:solidFill>
                  <a:schemeClr val="tx2"/>
                </a:solidFill>
              </a:rPr>
              <a:t>2</a:t>
            </a:r>
            <a:r>
              <a:rPr lang="en-US" sz="1700" dirty="0" smtClean="0">
                <a:solidFill>
                  <a:schemeClr val="tx2"/>
                </a:solidFill>
              </a:rPr>
              <a:t>)</a:t>
            </a:r>
          </a:p>
          <a:p>
            <a:pPr marL="36576" indent="0">
              <a:buNone/>
            </a:pPr>
            <a:endParaRPr lang="en-US" sz="8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4" name="TextBox 2"/>
          <p:cNvSpPr txBox="1">
            <a:spLocks noChangeArrowheads="1"/>
          </p:cNvSpPr>
          <p:nvPr/>
        </p:nvSpPr>
        <p:spPr bwMode="auto">
          <a:xfrm>
            <a:off x="4650151" y="6186488"/>
            <a:ext cx="498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Kelso, Hooper, Buckley, arXiv:</a:t>
            </a:r>
            <a:r>
              <a:rPr lang="en-US" sz="1800" dirty="0" smtClean="0"/>
              <a:t>1110.5338</a:t>
            </a:r>
            <a:r>
              <a:rPr lang="en-US" sz="1800" dirty="0"/>
              <a:t>;</a:t>
            </a:r>
            <a:r>
              <a:rPr lang="en-US" sz="1800" dirty="0" smtClean="0"/>
              <a:t>     Fox, Liu, Weiner, PRD, arXiv</a:t>
            </a:r>
            <a:r>
              <a:rPr lang="en-US" sz="1800" dirty="0"/>
              <a:t>:1107.0717 </a:t>
            </a:r>
          </a:p>
        </p:txBody>
      </p:sp>
      <p:pic>
        <p:nvPicPr>
          <p:cNvPr id="15" name="Picture 14"/>
          <p:cNvPicPr>
            <a:picLocks noChangeAspect="1"/>
          </p:cNvPicPr>
          <p:nvPr/>
        </p:nvPicPr>
        <p:blipFill rotWithShape="1">
          <a:blip r:embed="rId3"/>
          <a:srcRect r="95893"/>
          <a:stretch/>
        </p:blipFill>
        <p:spPr>
          <a:xfrm>
            <a:off x="4660266" y="3288052"/>
            <a:ext cx="372828" cy="2917974"/>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rotWithShape="1">
          <a:blip r:embed="rId4"/>
          <a:srcRect l="52350"/>
          <a:stretch/>
        </p:blipFill>
        <p:spPr>
          <a:xfrm>
            <a:off x="5040919" y="3288052"/>
            <a:ext cx="3985848" cy="291956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7" name="Rectangle 4"/>
          <p:cNvSpPr>
            <a:spLocks noChangeArrowheads="1"/>
          </p:cNvSpPr>
          <p:nvPr/>
        </p:nvSpPr>
        <p:spPr bwMode="auto">
          <a:xfrm>
            <a:off x="4968616" y="3297821"/>
            <a:ext cx="72302" cy="2903686"/>
          </a:xfrm>
          <a:prstGeom prst="rect">
            <a:avLst/>
          </a:prstGeom>
          <a:solidFill>
            <a:srgbClr val="FFFFFF"/>
          </a:solidFill>
          <a:ln w="9525">
            <a:noFill/>
            <a:round/>
            <a:headEnd/>
            <a:tailEnd/>
          </a:ln>
        </p:spPr>
        <p:txBody>
          <a:bodyPr/>
          <a:lstStyle/>
          <a:p>
            <a:endParaRPr lang="en-US" sz="2000">
              <a:solidFill>
                <a:srgbClr val="000000"/>
              </a:solidFill>
            </a:endParaRPr>
          </a:p>
        </p:txBody>
      </p:sp>
    </p:spTree>
    <p:extLst>
      <p:ext uri="{BB962C8B-B14F-4D97-AF65-F5344CB8AC3E}">
        <p14:creationId xmlns:p14="http://schemas.microsoft.com/office/powerpoint/2010/main" val="26053243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23945"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p>
          <a:p>
            <a:r>
              <a:rPr lang="en-US" sz="2000" dirty="0" smtClean="0">
                <a:solidFill>
                  <a:schemeClr val="tx2"/>
                </a:solidFill>
              </a:rPr>
              <a:t>The modulation amplitudes     reported by </a:t>
            </a:r>
            <a:r>
              <a:rPr lang="en-US" sz="2000" dirty="0" err="1" smtClean="0">
                <a:solidFill>
                  <a:schemeClr val="tx2"/>
                </a:solidFill>
              </a:rPr>
              <a:t>CoGeNT</a:t>
            </a:r>
            <a:r>
              <a:rPr lang="en-US" sz="2000" dirty="0" smtClean="0">
                <a:solidFill>
                  <a:schemeClr val="tx2"/>
                </a:solidFill>
              </a:rPr>
              <a:t> and DAMA   also appear to be compatible with one another </a:t>
            </a:r>
            <a:r>
              <a:rPr lang="en-US" sz="1700" dirty="0" smtClean="0">
                <a:solidFill>
                  <a:schemeClr val="tx2"/>
                </a:solidFill>
              </a:rPr>
              <a:t>(if interpreted as dark     matter with m~10 </a:t>
            </a:r>
            <a:r>
              <a:rPr lang="en-US" sz="1700" dirty="0" err="1" smtClean="0">
                <a:solidFill>
                  <a:schemeClr val="tx2"/>
                </a:solidFill>
              </a:rPr>
              <a:t>GeV</a:t>
            </a:r>
            <a:r>
              <a:rPr lang="en-US" sz="1700" dirty="0" smtClean="0">
                <a:solidFill>
                  <a:schemeClr val="tx2"/>
                </a:solidFill>
              </a:rPr>
              <a:t> and elastic    scattering with σ~A</a:t>
            </a:r>
            <a:r>
              <a:rPr lang="en-US" sz="1700" baseline="30000" dirty="0" smtClean="0">
                <a:solidFill>
                  <a:schemeClr val="tx2"/>
                </a:solidFill>
              </a:rPr>
              <a:t>2</a:t>
            </a:r>
            <a:r>
              <a:rPr lang="en-US" sz="1700" dirty="0" smtClean="0">
                <a:solidFill>
                  <a:schemeClr val="tx2"/>
                </a:solidFill>
              </a:rPr>
              <a:t>)</a:t>
            </a:r>
          </a:p>
          <a:p>
            <a:r>
              <a:rPr lang="en-US" sz="1800" dirty="0" smtClean="0">
                <a:solidFill>
                  <a:schemeClr val="tx2"/>
                </a:solidFill>
              </a:rPr>
              <a:t>Some tension with XENON – solved if significant fractions of low energy recoil energy goes to photons/heat</a:t>
            </a:r>
          </a:p>
          <a:p>
            <a:pPr marL="36576" indent="0">
              <a:buNone/>
            </a:pPr>
            <a:endParaRPr lang="en-US" sz="8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4" name="TextBox 2"/>
          <p:cNvSpPr txBox="1">
            <a:spLocks noChangeArrowheads="1"/>
          </p:cNvSpPr>
          <p:nvPr/>
        </p:nvSpPr>
        <p:spPr bwMode="auto">
          <a:xfrm>
            <a:off x="4650151" y="6186488"/>
            <a:ext cx="498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Kelso, Hooper, Buckley, arXiv:</a:t>
            </a:r>
            <a:r>
              <a:rPr lang="en-US" sz="1800" dirty="0" smtClean="0"/>
              <a:t>1110.5338</a:t>
            </a:r>
            <a:r>
              <a:rPr lang="en-US" sz="1800" dirty="0"/>
              <a:t>;</a:t>
            </a:r>
            <a:r>
              <a:rPr lang="en-US" sz="1800" dirty="0" smtClean="0"/>
              <a:t>     Fox, Liu, Weiner, PRD, arXiv</a:t>
            </a:r>
            <a:r>
              <a:rPr lang="en-US" sz="1800" dirty="0"/>
              <a:t>:1107.0717 </a:t>
            </a:r>
          </a:p>
        </p:txBody>
      </p:sp>
      <p:pic>
        <p:nvPicPr>
          <p:cNvPr id="15" name="Picture 14"/>
          <p:cNvPicPr>
            <a:picLocks noChangeAspect="1"/>
          </p:cNvPicPr>
          <p:nvPr/>
        </p:nvPicPr>
        <p:blipFill rotWithShape="1">
          <a:blip r:embed="rId3"/>
          <a:srcRect r="95893"/>
          <a:stretch/>
        </p:blipFill>
        <p:spPr>
          <a:xfrm>
            <a:off x="4660266" y="3288052"/>
            <a:ext cx="372828" cy="2917974"/>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rotWithShape="1">
          <a:blip r:embed="rId4"/>
          <a:srcRect l="52350"/>
          <a:stretch/>
        </p:blipFill>
        <p:spPr>
          <a:xfrm>
            <a:off x="5040919" y="3288052"/>
            <a:ext cx="3985848" cy="291956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7" name="Rectangle 4"/>
          <p:cNvSpPr>
            <a:spLocks noChangeArrowheads="1"/>
          </p:cNvSpPr>
          <p:nvPr/>
        </p:nvSpPr>
        <p:spPr bwMode="auto">
          <a:xfrm>
            <a:off x="4968616" y="3297821"/>
            <a:ext cx="72302" cy="2903686"/>
          </a:xfrm>
          <a:prstGeom prst="rect">
            <a:avLst/>
          </a:prstGeom>
          <a:solidFill>
            <a:srgbClr val="FFFFFF"/>
          </a:solidFill>
          <a:ln w="9525">
            <a:noFill/>
            <a:round/>
            <a:headEnd/>
            <a:tailEnd/>
          </a:ln>
        </p:spPr>
        <p:txBody>
          <a:bodyPr/>
          <a:lstStyle/>
          <a:p>
            <a:endParaRPr lang="en-US" sz="2000">
              <a:solidFill>
                <a:srgbClr val="000000"/>
              </a:solidFill>
            </a:endParaRPr>
          </a:p>
        </p:txBody>
      </p:sp>
    </p:spTree>
    <p:extLst>
      <p:ext uri="{BB962C8B-B14F-4D97-AF65-F5344CB8AC3E}">
        <p14:creationId xmlns:p14="http://schemas.microsoft.com/office/powerpoint/2010/main" val="6175122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66343"/>
            <a:ext cx="9129824" cy="1143000"/>
          </a:xfrm>
        </p:spPr>
        <p:txBody>
          <a:bodyPr>
            <a:noAutofit/>
          </a:bodyPr>
          <a:lstStyle/>
          <a:p>
            <a:pPr algn="ctr"/>
            <a:r>
              <a:rPr lang="en-US" sz="3600" dirty="0" smtClean="0">
                <a:solidFill>
                  <a:schemeClr val="tx2"/>
                </a:solidFill>
              </a:rPr>
              <a:t>No Tension (and maybe a signal) from CDMS</a:t>
            </a:r>
            <a:endParaRPr lang="en-US" sz="3600" dirty="0">
              <a:solidFill>
                <a:schemeClr val="tx2"/>
              </a:solidFill>
            </a:endParaRPr>
          </a:p>
        </p:txBody>
      </p:sp>
      <p:sp>
        <p:nvSpPr>
          <p:cNvPr id="3" name="Content Placeholder 2"/>
          <p:cNvSpPr>
            <a:spLocks noGrp="1"/>
          </p:cNvSpPr>
          <p:nvPr>
            <p:ph idx="1"/>
          </p:nvPr>
        </p:nvSpPr>
        <p:spPr>
          <a:xfrm>
            <a:off x="23945" y="1211085"/>
            <a:ext cx="4870439" cy="5272197"/>
          </a:xfrm>
        </p:spPr>
        <p:txBody>
          <a:bodyPr>
            <a:normAutofit/>
          </a:bodyPr>
          <a:lstStyle/>
          <a:p>
            <a:r>
              <a:rPr lang="en-US" sz="2000" dirty="0" smtClean="0">
                <a:solidFill>
                  <a:schemeClr val="tx2"/>
                </a:solidFill>
              </a:rPr>
              <a:t>CDMS separates events into nuclear recoils, electron recoils, surface events, and zero-charge events by using a combination of ionization and photon energies, but have not (publicly) applied this technique to their low energy events</a:t>
            </a:r>
          </a:p>
          <a:p>
            <a:r>
              <a:rPr lang="en-US" sz="2000" dirty="0" smtClean="0">
                <a:solidFill>
                  <a:schemeClr val="tx2"/>
                </a:solidFill>
              </a:rPr>
              <a:t>CDMS has only placed conservative upper limits, assuming that all low energy events could be WIMPs</a:t>
            </a:r>
          </a:p>
          <a:p>
            <a:r>
              <a:rPr lang="en-US" sz="2000" dirty="0" smtClean="0">
                <a:solidFill>
                  <a:schemeClr val="tx2"/>
                </a:solidFill>
              </a:rPr>
              <a:t>Recently, Collar and Fields digitized the CDMS data and performed their own likelihood analysis – are the    low energy/low ionization events zero-charge events (as suggested by CDMS) or WIMP recoils?</a:t>
            </a:r>
          </a:p>
          <a:p>
            <a:pPr marL="36576" indent="0">
              <a:buNone/>
            </a:pPr>
            <a:endParaRPr lang="en-US" sz="20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4" name="TextBox 2"/>
          <p:cNvSpPr txBox="1">
            <a:spLocks noChangeArrowheads="1"/>
          </p:cNvSpPr>
          <p:nvPr/>
        </p:nvSpPr>
        <p:spPr bwMode="auto">
          <a:xfrm>
            <a:off x="5031142" y="6440482"/>
            <a:ext cx="4982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Collar and Fields, </a:t>
            </a:r>
            <a:r>
              <a:rPr lang="en-US" sz="1800" dirty="0"/>
              <a:t>arXiv</a:t>
            </a:r>
            <a:r>
              <a:rPr lang="en-US" sz="1800" dirty="0" smtClean="0"/>
              <a:t>:1204:3559</a:t>
            </a:r>
            <a:endParaRPr lang="en-US" sz="1800" dirty="0"/>
          </a:p>
        </p:txBody>
      </p:sp>
      <p:pic>
        <p:nvPicPr>
          <p:cNvPr id="7" name="Picture 6"/>
          <p:cNvPicPr>
            <a:picLocks noChangeAspect="1"/>
          </p:cNvPicPr>
          <p:nvPr/>
        </p:nvPicPr>
        <p:blipFill>
          <a:blip r:embed="rId2"/>
          <a:stretch>
            <a:fillRect/>
          </a:stretch>
        </p:blipFill>
        <p:spPr>
          <a:xfrm>
            <a:off x="5165856" y="1201881"/>
            <a:ext cx="3735949" cy="365342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Donut 7"/>
          <p:cNvSpPr/>
          <p:nvPr/>
        </p:nvSpPr>
        <p:spPr>
          <a:xfrm>
            <a:off x="5382846" y="3809998"/>
            <a:ext cx="1152772" cy="605692"/>
          </a:xfrm>
          <a:prstGeom prst="donut">
            <a:avLst>
              <a:gd name="adj" fmla="val 8489"/>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a:endCxn id="8" idx="3"/>
          </p:cNvCxnSpPr>
          <p:nvPr/>
        </p:nvCxnSpPr>
        <p:spPr>
          <a:xfrm flipV="1">
            <a:off x="4278923" y="4326988"/>
            <a:ext cx="1272743" cy="105585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5167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66343"/>
            <a:ext cx="9129824" cy="1143000"/>
          </a:xfrm>
        </p:spPr>
        <p:txBody>
          <a:bodyPr>
            <a:noAutofit/>
          </a:bodyPr>
          <a:lstStyle/>
          <a:p>
            <a:pPr algn="ctr"/>
            <a:r>
              <a:rPr lang="en-US" sz="3600" dirty="0" smtClean="0">
                <a:solidFill>
                  <a:schemeClr val="tx2"/>
                </a:solidFill>
              </a:rPr>
              <a:t>No Tension (and maybe a signal) from CDMS</a:t>
            </a:r>
            <a:endParaRPr lang="en-US" sz="3600" dirty="0">
              <a:solidFill>
                <a:schemeClr val="tx2"/>
              </a:solidFill>
            </a:endParaRPr>
          </a:p>
        </p:txBody>
      </p:sp>
      <p:sp>
        <p:nvSpPr>
          <p:cNvPr id="3" name="Content Placeholder 2"/>
          <p:cNvSpPr>
            <a:spLocks noGrp="1"/>
          </p:cNvSpPr>
          <p:nvPr>
            <p:ph idx="1"/>
          </p:nvPr>
        </p:nvSpPr>
        <p:spPr>
          <a:xfrm>
            <a:off x="14177" y="1426003"/>
            <a:ext cx="4790424" cy="5272197"/>
          </a:xfrm>
        </p:spPr>
        <p:txBody>
          <a:bodyPr>
            <a:normAutofit/>
          </a:bodyPr>
          <a:lstStyle/>
          <a:p>
            <a:r>
              <a:rPr lang="en-US" sz="2000" dirty="0" smtClean="0">
                <a:solidFill>
                  <a:schemeClr val="tx2"/>
                </a:solidFill>
              </a:rPr>
              <a:t>At 5.7σ significance, Collar and Fields found a preference for a population of nuclear recoil events (blue spectrum)</a:t>
            </a:r>
          </a:p>
          <a:p>
            <a:r>
              <a:rPr lang="en-US" sz="2000" dirty="0" smtClean="0">
                <a:solidFill>
                  <a:schemeClr val="tx2"/>
                </a:solidFill>
              </a:rPr>
              <a:t>If interpreted as WIMP scattering, this implies a mass and cross section that is compatible with </a:t>
            </a:r>
            <a:r>
              <a:rPr lang="en-US" sz="2000" dirty="0" err="1" smtClean="0">
                <a:solidFill>
                  <a:schemeClr val="tx2"/>
                </a:solidFill>
              </a:rPr>
              <a:t>CoGeNT</a:t>
            </a:r>
            <a:r>
              <a:rPr lang="en-US" sz="2000" dirty="0" smtClean="0">
                <a:solidFill>
                  <a:schemeClr val="tx2"/>
                </a:solidFill>
              </a:rPr>
              <a:t>, and consistent with CDMS’s published limits</a:t>
            </a:r>
          </a:p>
          <a:p>
            <a:r>
              <a:rPr lang="en-US" sz="2000" dirty="0" smtClean="0">
                <a:solidFill>
                  <a:schemeClr val="tx2"/>
                </a:solidFill>
              </a:rPr>
              <a:t>CDMS’s modulation constraint would not be sensitive to this scenario </a:t>
            </a:r>
          </a:p>
          <a:p>
            <a:pPr marL="36576" indent="0">
              <a:buNone/>
            </a:pPr>
            <a:endParaRPr lang="en-US" sz="20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4" name="TextBox 2"/>
          <p:cNvSpPr txBox="1">
            <a:spLocks noChangeArrowheads="1"/>
          </p:cNvSpPr>
          <p:nvPr/>
        </p:nvSpPr>
        <p:spPr bwMode="auto">
          <a:xfrm>
            <a:off x="5031142" y="6440482"/>
            <a:ext cx="4982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Collar and Fields, </a:t>
            </a:r>
            <a:r>
              <a:rPr lang="en-US" sz="1800" dirty="0"/>
              <a:t>arXiv</a:t>
            </a:r>
            <a:r>
              <a:rPr lang="en-US" sz="1800" dirty="0" smtClean="0"/>
              <a:t>:1204:3559</a:t>
            </a:r>
            <a:endParaRPr lang="en-US" sz="1800" dirty="0"/>
          </a:p>
        </p:txBody>
      </p:sp>
      <p:pic>
        <p:nvPicPr>
          <p:cNvPr id="6" name="Picture 5"/>
          <p:cNvPicPr>
            <a:picLocks noChangeAspect="1"/>
          </p:cNvPicPr>
          <p:nvPr/>
        </p:nvPicPr>
        <p:blipFill>
          <a:blip r:embed="rId2"/>
          <a:stretch>
            <a:fillRect/>
          </a:stretch>
        </p:blipFill>
        <p:spPr>
          <a:xfrm>
            <a:off x="5065835" y="1309344"/>
            <a:ext cx="3835969" cy="357527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181350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14175" y="1426003"/>
            <a:ext cx="844597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 </a:t>
            </a:r>
            <a:r>
              <a:rPr lang="en-US" sz="2400" b="1" dirty="0">
                <a:solidFill>
                  <a:schemeClr val="tx2"/>
                </a:solidFill>
              </a:rPr>
              <a:t> </a:t>
            </a:r>
            <a:r>
              <a:rPr lang="en-US" sz="2400" b="1" dirty="0" smtClean="0">
                <a:solidFill>
                  <a:schemeClr val="tx2"/>
                </a:solidFill>
              </a:rPr>
              <a:t>      		           </a:t>
            </a:r>
          </a:p>
          <a:p>
            <a:r>
              <a:rPr lang="en-US" sz="2000" dirty="0" smtClean="0">
                <a:solidFill>
                  <a:schemeClr val="tx2"/>
                </a:solidFill>
              </a:rPr>
              <a:t>The modulation amplitude reported 	</a:t>
            </a:r>
            <a:r>
              <a:rPr lang="en-US" sz="2000" dirty="0">
                <a:solidFill>
                  <a:schemeClr val="tx2"/>
                </a:solidFill>
              </a:rPr>
              <a:t> </a:t>
            </a:r>
            <a:r>
              <a:rPr lang="en-US" sz="2000" dirty="0" smtClean="0">
                <a:solidFill>
                  <a:schemeClr val="tx2"/>
                </a:solidFill>
              </a:rPr>
              <a:t>               		          by DAMA is larger than expected		                                      based on the spectrum observed			                       by </a:t>
            </a:r>
            <a:r>
              <a:rPr lang="en-US" sz="2000" dirty="0" err="1" smtClean="0">
                <a:solidFill>
                  <a:schemeClr val="tx2"/>
                </a:solidFill>
              </a:rPr>
              <a:t>CoGeNT</a:t>
            </a:r>
            <a:r>
              <a:rPr lang="en-US" sz="2000" dirty="0">
                <a:solidFill>
                  <a:schemeClr val="tx2"/>
                </a:solidFill>
              </a:rPr>
              <a:t>,</a:t>
            </a:r>
            <a:r>
              <a:rPr lang="en-US" sz="2000" dirty="0" smtClean="0">
                <a:solidFill>
                  <a:schemeClr val="tx2"/>
                </a:solidFill>
              </a:rPr>
              <a:t> CRESST, (and CDMS?), 		            assuming a simple velocity-independent 		                       scattering cross section and an isotropic,                             </a:t>
            </a:r>
            <a:r>
              <a:rPr lang="en-US" sz="2000" dirty="0" err="1" smtClean="0">
                <a:solidFill>
                  <a:schemeClr val="tx2"/>
                </a:solidFill>
              </a:rPr>
              <a:t>Maxwellian</a:t>
            </a:r>
            <a:r>
              <a:rPr lang="en-US" sz="2000" dirty="0" smtClean="0">
                <a:solidFill>
                  <a:schemeClr val="tx2"/>
                </a:solidFill>
              </a:rPr>
              <a:t> velocity distribution</a:t>
            </a:r>
          </a:p>
          <a:p>
            <a:endParaRPr lang="en-US" sz="1700" dirty="0" smtClean="0">
              <a:solidFill>
                <a:schemeClr val="tx2"/>
              </a:solidFill>
            </a:endParaRPr>
          </a:p>
          <a:p>
            <a:pPr marL="36576" indent="0">
              <a:buNone/>
            </a:pPr>
            <a:r>
              <a:rPr lang="en-US" sz="2000" b="1" dirty="0" smtClean="0">
                <a:solidFill>
                  <a:schemeClr val="tx2"/>
                </a:solidFill>
              </a:rPr>
              <a:t>    Solutions?</a:t>
            </a:r>
          </a:p>
          <a:p>
            <a:pPr marL="36576" indent="0">
              <a:buNone/>
            </a:pPr>
            <a:r>
              <a:rPr lang="en-US" sz="2000" dirty="0" smtClean="0">
                <a:solidFill>
                  <a:schemeClr val="tx2"/>
                </a:solidFill>
              </a:rPr>
              <a:t>    -Sagittarius stream or other highly non-isotropic velocity structures?</a:t>
            </a:r>
          </a:p>
          <a:p>
            <a:pPr marL="36576" indent="0">
              <a:buNone/>
            </a:pPr>
            <a:r>
              <a:rPr lang="en-US" sz="2000" dirty="0" smtClean="0">
                <a:solidFill>
                  <a:schemeClr val="tx2"/>
                </a:solidFill>
              </a:rPr>
              <a:t>    -Inelastic or other velocity-dependent dark matter scattering?</a:t>
            </a:r>
          </a:p>
          <a:p>
            <a:pPr marL="36576" indent="0">
              <a:buNone/>
            </a:pPr>
            <a:r>
              <a:rPr lang="en-US" sz="2000" dirty="0">
                <a:solidFill>
                  <a:schemeClr val="tx2"/>
                </a:solidFill>
              </a:rPr>
              <a:t> </a:t>
            </a:r>
            <a:r>
              <a:rPr lang="en-US" sz="2000" dirty="0" smtClean="0">
                <a:solidFill>
                  <a:schemeClr val="tx2"/>
                </a:solidFill>
              </a:rPr>
              <a:t>   -Ratio of proton-to-neutron couplings enhance scattering with sodium?</a:t>
            </a:r>
            <a:endParaRPr lang="en-US" sz="18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0" name="Picture 9" descr="square-peg.jpg"/>
          <p:cNvPicPr>
            <a:picLocks noChangeAspect="1"/>
          </p:cNvPicPr>
          <p:nvPr/>
        </p:nvPicPr>
        <p:blipFill rotWithShape="1">
          <a:blip r:embed="rId2">
            <a:extLst>
              <a:ext uri="{28A0092B-C50C-407E-A947-70E740481C1C}">
                <a14:useLocalDpi xmlns:a14="http://schemas.microsoft.com/office/drawing/2010/main" val="0"/>
              </a:ext>
            </a:extLst>
          </a:blip>
          <a:srcRect l="26707"/>
          <a:stretch/>
        </p:blipFill>
        <p:spPr>
          <a:xfrm>
            <a:off x="6172294" y="1426003"/>
            <a:ext cx="2174875" cy="29591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80013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Homework Exercise #1</a:t>
            </a:r>
            <a:endParaRPr lang="en-US" dirty="0">
              <a:solidFill>
                <a:schemeClr val="tx2"/>
              </a:solidFill>
            </a:endParaRPr>
          </a:p>
        </p:txBody>
      </p:sp>
    </p:spTree>
    <p:extLst>
      <p:ext uri="{BB962C8B-B14F-4D97-AF65-F5344CB8AC3E}">
        <p14:creationId xmlns:p14="http://schemas.microsoft.com/office/powerpoint/2010/main" val="19013575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Homework Exercise #1</a:t>
            </a:r>
            <a:endParaRPr lang="en-US" dirty="0">
              <a:solidFill>
                <a:schemeClr val="tx2"/>
              </a:solidFill>
            </a:endParaRPr>
          </a:p>
        </p:txBody>
      </p:sp>
      <p:pic>
        <p:nvPicPr>
          <p:cNvPr id="5" name="Picture 4"/>
          <p:cNvPicPr>
            <a:picLocks noChangeAspect="1"/>
          </p:cNvPicPr>
          <p:nvPr/>
        </p:nvPicPr>
        <p:blipFill>
          <a:blip r:embed="rId2"/>
          <a:stretch>
            <a:fillRect/>
          </a:stretch>
        </p:blipFill>
        <p:spPr>
          <a:xfrm>
            <a:off x="3505200" y="1758460"/>
            <a:ext cx="2133600" cy="3810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327525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1396875" y="1328880"/>
            <a:ext cx="6291986" cy="482573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rotWithShape="1">
          <a:blip r:embed="rId2"/>
          <a:srcRect t="86588" r="71076" b="2928"/>
          <a:stretch/>
        </p:blipFill>
        <p:spPr>
          <a:xfrm>
            <a:off x="1514273" y="5001861"/>
            <a:ext cx="1826806" cy="545889"/>
          </a:xfrm>
          <a:prstGeom prst="rect">
            <a:avLst/>
          </a:prstGeom>
          <a:noFill/>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896787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5780021" y="1407377"/>
            <a:ext cx="3081685" cy="236354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Content Placeholder 2"/>
          <p:cNvSpPr txBox="1">
            <a:spLocks/>
          </p:cNvSpPr>
          <p:nvPr/>
        </p:nvSpPr>
        <p:spPr>
          <a:xfrm>
            <a:off x="14176" y="1240392"/>
            <a:ext cx="571481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200" b="1" dirty="0" smtClean="0">
                <a:solidFill>
                  <a:schemeClr val="tx2"/>
                </a:solidFill>
              </a:rPr>
              <a:t>The key benchmark of indirect searches:</a:t>
            </a:r>
          </a:p>
          <a:p>
            <a:r>
              <a:rPr lang="en-US" sz="2000" dirty="0" smtClean="0">
                <a:solidFill>
                  <a:schemeClr val="tx2"/>
                </a:solidFill>
              </a:rPr>
              <a:t>Recall that to be produced with the observed dark matter abundance, a thermal relic must have an annihilation (at freeze-out) of σv~3x10</a:t>
            </a:r>
            <a:r>
              <a:rPr lang="en-US" sz="2000" baseline="30000" dirty="0" smtClean="0">
                <a:solidFill>
                  <a:schemeClr val="tx2"/>
                </a:solidFill>
              </a:rPr>
              <a:t>-26 </a:t>
            </a:r>
            <a:r>
              <a:rPr lang="en-US" sz="2000" dirty="0" smtClean="0">
                <a:solidFill>
                  <a:schemeClr val="tx2"/>
                </a:solidFill>
              </a:rPr>
              <a:t>cm</a:t>
            </a:r>
            <a:r>
              <a:rPr lang="en-US" sz="2000" baseline="30000" dirty="0" smtClean="0">
                <a:solidFill>
                  <a:schemeClr val="tx2"/>
                </a:solidFill>
              </a:rPr>
              <a:t>3</a:t>
            </a:r>
            <a:r>
              <a:rPr lang="en-US" sz="2000" dirty="0" smtClean="0">
                <a:solidFill>
                  <a:schemeClr val="tx2"/>
                </a:solidFill>
              </a:rPr>
              <a:t>/s</a:t>
            </a:r>
          </a:p>
          <a:p>
            <a:r>
              <a:rPr lang="en-US" sz="2000" dirty="0" smtClean="0">
                <a:solidFill>
                  <a:schemeClr val="tx2"/>
                </a:solidFill>
              </a:rPr>
              <a:t>Although many model-dependent factors can cause the dark matter to possess a somewhat lower annihilation cross section today </a:t>
            </a:r>
            <a:r>
              <a:rPr lang="en-US" sz="1800" dirty="0" smtClean="0">
                <a:solidFill>
                  <a:schemeClr val="tx2"/>
                </a:solidFill>
              </a:rPr>
              <a:t>(velocity dependence, co-annihilations, resonances)</a:t>
            </a:r>
            <a:r>
              <a:rPr lang="en-US" sz="2000" dirty="0" smtClean="0">
                <a:solidFill>
                  <a:schemeClr val="tx2"/>
                </a:solidFill>
              </a:rPr>
              <a:t>, most models predict current annihilation rates that are within an order of magnitude or so this estimate </a:t>
            </a:r>
          </a:p>
          <a:p>
            <a:r>
              <a:rPr lang="en-US" sz="2000" dirty="0" smtClean="0">
                <a:solidFill>
                  <a:schemeClr val="tx2"/>
                </a:solidFill>
              </a:rPr>
              <a:t>Indirect detection experiments which are sensitive to dark matter annihilating at approximately this rate will be able to test the majority of WIMP models </a:t>
            </a:r>
            <a:endParaRPr lang="en-US" sz="2200" dirty="0">
              <a:solidFill>
                <a:schemeClr val="tx2"/>
              </a:solidFill>
            </a:endParaRPr>
          </a:p>
        </p:txBody>
      </p:sp>
    </p:spTree>
    <p:extLst>
      <p:ext uri="{BB962C8B-B14F-4D97-AF65-F5344CB8AC3E}">
        <p14:creationId xmlns:p14="http://schemas.microsoft.com/office/powerpoint/2010/main" val="24894609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22194" y="879222"/>
            <a:ext cx="3726505" cy="5204069"/>
          </a:xfrm>
          <a:prstGeom prst="rect">
            <a:avLst/>
          </a:prstGeom>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3"/>
          <a:stretch>
            <a:fillRect/>
          </a:stretch>
        </p:blipFill>
        <p:spPr>
          <a:xfrm>
            <a:off x="497475" y="1143000"/>
            <a:ext cx="4131943" cy="423007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161319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 With Fermi</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No indirect detection experiment has more potential to constrain or discover dark matter than the Fermi Gamma Ray Space Telescope (FGST)</a:t>
            </a:r>
          </a:p>
          <a:p>
            <a:r>
              <a:rPr lang="en-US" sz="2000" dirty="0" smtClean="0">
                <a:solidFill>
                  <a:schemeClr val="tx2"/>
                </a:solidFill>
              </a:rPr>
              <a:t>Fermi’s Large </a:t>
            </a:r>
            <a:r>
              <a:rPr lang="en-US" sz="2000" dirty="0">
                <a:solidFill>
                  <a:schemeClr val="tx2"/>
                </a:solidFill>
              </a:rPr>
              <a:t>A</a:t>
            </a:r>
            <a:r>
              <a:rPr lang="en-US" sz="2000" dirty="0" smtClean="0">
                <a:solidFill>
                  <a:schemeClr val="tx2"/>
                </a:solidFill>
              </a:rPr>
              <a:t>rea </a:t>
            </a:r>
            <a:r>
              <a:rPr lang="en-US" sz="2000" dirty="0">
                <a:solidFill>
                  <a:schemeClr val="tx2"/>
                </a:solidFill>
              </a:rPr>
              <a:t>T</a:t>
            </a:r>
            <a:r>
              <a:rPr lang="en-US" sz="2000" dirty="0" smtClean="0">
                <a:solidFill>
                  <a:schemeClr val="tx2"/>
                </a:solidFill>
              </a:rPr>
              <a:t>elescope (LAT) offers far more effective area (~8000 cm</a:t>
            </a:r>
            <a:r>
              <a:rPr lang="en-US" sz="2000" baseline="30000" dirty="0" smtClean="0">
                <a:solidFill>
                  <a:schemeClr val="tx2"/>
                </a:solidFill>
              </a:rPr>
              <a:t>2</a:t>
            </a:r>
            <a:r>
              <a:rPr lang="en-US" sz="2000" dirty="0" smtClean="0">
                <a:solidFill>
                  <a:schemeClr val="tx2"/>
                </a:solidFill>
              </a:rPr>
              <a:t>), better angular resolution (sub-degree), and energy resolution (~10%) that its predecessor, EGRET</a:t>
            </a:r>
          </a:p>
          <a:p>
            <a:r>
              <a:rPr lang="en-US" sz="2000" dirty="0" smtClean="0">
                <a:solidFill>
                  <a:schemeClr val="tx2"/>
                </a:solidFill>
              </a:rPr>
              <a:t>Unlike ground based telescopes, Fermi observes the entire sky and can study gamma rays down to ~100 MeV (ACTs are limited to ~100 </a:t>
            </a:r>
            <a:r>
              <a:rPr lang="en-US" sz="2000" dirty="0" err="1" smtClean="0">
                <a:solidFill>
                  <a:schemeClr val="tx2"/>
                </a:solidFill>
              </a:rPr>
              <a:t>GeV</a:t>
            </a:r>
            <a:r>
              <a:rPr lang="en-US" sz="2000" dirty="0" smtClean="0">
                <a:solidFill>
                  <a:schemeClr val="tx2"/>
                </a:solidFill>
              </a:rPr>
              <a:t> and up)</a:t>
            </a: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631" y="1682277"/>
            <a:ext cx="2817812" cy="377190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99305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8" name="Picture 7" descr="fermi3monthsky"/>
          <p:cNvPicPr>
            <a:picLocks noChangeAspect="1" noChangeArrowheads="1"/>
          </p:cNvPicPr>
          <p:nvPr/>
        </p:nvPicPr>
        <p:blipFill>
          <a:blip r:embed="rId2">
            <a:extLst>
              <a:ext uri="{28A0092B-C50C-407E-A947-70E740481C1C}">
                <a14:useLocalDpi xmlns:a14="http://schemas.microsoft.com/office/drawing/2010/main" val="0"/>
              </a:ext>
            </a:extLst>
          </a:blip>
          <a:srcRect t="11011" b="1816"/>
          <a:stretch>
            <a:fillRect/>
          </a:stretch>
        </p:blipFill>
        <p:spPr bwMode="auto">
          <a:xfrm>
            <a:off x="287492" y="1099375"/>
            <a:ext cx="8587796" cy="4463226"/>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0" name="Picture 9" descr="EGRET_map"/>
          <p:cNvPicPr>
            <a:picLocks noChangeAspect="1" noChangeArrowheads="1"/>
          </p:cNvPicPr>
          <p:nvPr/>
        </p:nvPicPr>
        <p:blipFill>
          <a:blip r:embed="rId3">
            <a:extLst>
              <a:ext uri="{28A0092B-C50C-407E-A947-70E740481C1C}">
                <a14:useLocalDpi xmlns:a14="http://schemas.microsoft.com/office/drawing/2010/main" val="0"/>
              </a:ext>
            </a:extLst>
          </a:blip>
          <a:srcRect t="10188" b="1291"/>
          <a:stretch>
            <a:fillRect/>
          </a:stretch>
        </p:blipFill>
        <p:spPr bwMode="auto">
          <a:xfrm>
            <a:off x="314879" y="1117201"/>
            <a:ext cx="8600521" cy="4445399"/>
          </a:xfrm>
          <a:prstGeom prst="rect">
            <a:avLst/>
          </a:prstGeom>
          <a:noFill/>
          <a:ln w="9525">
            <a:no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039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8" name="Picture 7" descr="fermi3monthsky"/>
          <p:cNvPicPr>
            <a:picLocks noChangeAspect="1" noChangeArrowheads="1"/>
          </p:cNvPicPr>
          <p:nvPr/>
        </p:nvPicPr>
        <p:blipFill>
          <a:blip r:embed="rId2">
            <a:extLst>
              <a:ext uri="{28A0092B-C50C-407E-A947-70E740481C1C}">
                <a14:useLocalDpi xmlns:a14="http://schemas.microsoft.com/office/drawing/2010/main" val="0"/>
              </a:ext>
            </a:extLst>
          </a:blip>
          <a:srcRect t="11011" b="1816"/>
          <a:stretch>
            <a:fillRect/>
          </a:stretch>
        </p:blipFill>
        <p:spPr bwMode="auto">
          <a:xfrm>
            <a:off x="287492" y="1099375"/>
            <a:ext cx="8587796" cy="4463226"/>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153" y="4747555"/>
            <a:ext cx="1118748" cy="815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37208" y="5322095"/>
            <a:ext cx="2838080" cy="241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292435"/>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188" t="2185" r="13704"/>
          <a:stretch>
            <a:fillRect/>
          </a:stretch>
        </p:blipFill>
        <p:spPr bwMode="auto">
          <a:xfrm>
            <a:off x="456534" y="1172307"/>
            <a:ext cx="8282892" cy="5240642"/>
          </a:xfrm>
          <a:prstGeom prst="rect">
            <a:avLst/>
          </a:prstGeom>
          <a:ln/>
          <a:extLst/>
        </p:spPr>
        <p:style>
          <a:lnRef idx="2">
            <a:schemeClr val="dk1"/>
          </a:lnRef>
          <a:fillRef idx="1">
            <a:schemeClr val="lt1"/>
          </a:fillRef>
          <a:effectRef idx="0">
            <a:schemeClr val="dk1"/>
          </a:effectRef>
          <a:fontRef idx="minor">
            <a:schemeClr val="dk1"/>
          </a:fontRef>
        </p:style>
      </p:pic>
      <p:sp>
        <p:nvSpPr>
          <p:cNvPr id="5" name="Title 1"/>
          <p:cNvSpPr>
            <a:spLocks noGrp="1"/>
          </p:cNvSpPr>
          <p:nvPr>
            <p:ph type="title"/>
          </p:nvPr>
        </p:nvSpPr>
        <p:spPr>
          <a:xfrm>
            <a:off x="152400" y="78422"/>
            <a:ext cx="8839200" cy="1143000"/>
          </a:xfrm>
        </p:spPr>
        <p:txBody>
          <a:bodyPr>
            <a:noAutofit/>
          </a:bodyPr>
          <a:lstStyle/>
          <a:p>
            <a:pPr algn="ctr"/>
            <a:r>
              <a:rPr lang="en-US" sz="3900" dirty="0" smtClean="0">
                <a:solidFill>
                  <a:schemeClr val="tx2"/>
                </a:solidFill>
              </a:rPr>
              <a:t>Where to look for Dark Matter with Fermi?</a:t>
            </a:r>
            <a:endParaRPr lang="en-US" sz="3900" dirty="0">
              <a:solidFill>
                <a:schemeClr val="tx2"/>
              </a:solidFill>
            </a:endParaRPr>
          </a:p>
        </p:txBody>
      </p:sp>
      <p:sp>
        <p:nvSpPr>
          <p:cNvPr id="22"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23" name="Rectangle 5"/>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sp>
        <p:nvSpPr>
          <p:cNvPr id="25" name="Line 7"/>
          <p:cNvSpPr>
            <a:spLocks noChangeShapeType="1"/>
          </p:cNvSpPr>
          <p:nvPr/>
        </p:nvSpPr>
        <p:spPr bwMode="auto">
          <a:xfrm>
            <a:off x="2393462" y="2276232"/>
            <a:ext cx="2061310" cy="139834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8"/>
          <p:cNvSpPr txBox="1">
            <a:spLocks noChangeArrowheads="1"/>
          </p:cNvSpPr>
          <p:nvPr/>
        </p:nvSpPr>
        <p:spPr bwMode="auto">
          <a:xfrm>
            <a:off x="528261" y="1265491"/>
            <a:ext cx="3178175" cy="1292662"/>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chemeClr val="bg1"/>
                </a:solidFill>
              </a:rPr>
              <a:t>The Galactic Center</a:t>
            </a:r>
          </a:p>
          <a:p>
            <a:pPr>
              <a:lnSpc>
                <a:spcPct val="60000"/>
              </a:lnSpc>
              <a:spcBef>
                <a:spcPct val="50000"/>
              </a:spcBef>
            </a:pPr>
            <a:r>
              <a:rPr lang="en-US" sz="1800" dirty="0">
                <a:solidFill>
                  <a:schemeClr val="bg1"/>
                </a:solidFill>
              </a:rPr>
              <a:t>-Brightest spot in the sky</a:t>
            </a:r>
          </a:p>
          <a:p>
            <a:pPr>
              <a:lnSpc>
                <a:spcPct val="40000"/>
              </a:lnSpc>
              <a:spcBef>
                <a:spcPct val="50000"/>
              </a:spcBef>
            </a:pPr>
            <a:r>
              <a:rPr lang="en-US" sz="1800" dirty="0">
                <a:solidFill>
                  <a:schemeClr val="bg1"/>
                </a:solidFill>
              </a:rPr>
              <a:t>-Considerable astrophysical </a:t>
            </a:r>
          </a:p>
          <a:p>
            <a:pPr>
              <a:lnSpc>
                <a:spcPct val="40000"/>
              </a:lnSpc>
              <a:spcBef>
                <a:spcPct val="50000"/>
              </a:spcBef>
            </a:pPr>
            <a:r>
              <a:rPr lang="en-US" sz="1800" dirty="0">
                <a:solidFill>
                  <a:schemeClr val="bg1"/>
                </a:solidFill>
              </a:rPr>
              <a:t>backgrounds</a:t>
            </a:r>
            <a:endParaRPr lang="en-US" dirty="0">
              <a:solidFill>
                <a:schemeClr val="bg1"/>
              </a:solidFill>
            </a:endParaRPr>
          </a:p>
        </p:txBody>
      </p:sp>
      <p:sp>
        <p:nvSpPr>
          <p:cNvPr id="27" name="Line 9"/>
          <p:cNvSpPr>
            <a:spLocks noChangeShapeType="1"/>
          </p:cNvSpPr>
          <p:nvPr/>
        </p:nvSpPr>
        <p:spPr bwMode="auto">
          <a:xfrm flipH="1">
            <a:off x="4920274" y="1748696"/>
            <a:ext cx="1058494" cy="163146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Text Box 10"/>
          <p:cNvSpPr txBox="1">
            <a:spLocks noChangeArrowheads="1"/>
          </p:cNvSpPr>
          <p:nvPr/>
        </p:nvSpPr>
        <p:spPr bwMode="auto">
          <a:xfrm>
            <a:off x="5918941" y="1236786"/>
            <a:ext cx="3178175" cy="131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00"/>
                </a:solidFill>
              </a:rPr>
              <a:t>The Galactic Halo</a:t>
            </a:r>
          </a:p>
          <a:p>
            <a:pPr>
              <a:lnSpc>
                <a:spcPct val="50000"/>
              </a:lnSpc>
              <a:spcBef>
                <a:spcPct val="50000"/>
              </a:spcBef>
            </a:pPr>
            <a:r>
              <a:rPr lang="en-US" sz="1800" dirty="0">
                <a:solidFill>
                  <a:srgbClr val="000000"/>
                </a:solidFill>
              </a:rPr>
              <a:t>-High statistics</a:t>
            </a:r>
          </a:p>
          <a:p>
            <a:pPr>
              <a:lnSpc>
                <a:spcPct val="50000"/>
              </a:lnSpc>
              <a:spcBef>
                <a:spcPct val="50000"/>
              </a:spcBef>
            </a:pPr>
            <a:r>
              <a:rPr lang="en-US" sz="1800" dirty="0">
                <a:solidFill>
                  <a:srgbClr val="000000"/>
                </a:solidFill>
              </a:rPr>
              <a:t>-Requires detailed model</a:t>
            </a:r>
          </a:p>
          <a:p>
            <a:pPr>
              <a:lnSpc>
                <a:spcPct val="50000"/>
              </a:lnSpc>
              <a:spcBef>
                <a:spcPct val="50000"/>
              </a:spcBef>
            </a:pPr>
            <a:r>
              <a:rPr lang="en-US" sz="1800" dirty="0">
                <a:solidFill>
                  <a:srgbClr val="000000"/>
                </a:solidFill>
              </a:rPr>
              <a:t> of galactic backgrounds</a:t>
            </a:r>
            <a:endParaRPr lang="en-US" dirty="0">
              <a:solidFill>
                <a:srgbClr val="000000"/>
              </a:solidFill>
            </a:endParaRPr>
          </a:p>
        </p:txBody>
      </p:sp>
      <p:sp>
        <p:nvSpPr>
          <p:cNvPr id="29" name="Line 11"/>
          <p:cNvSpPr>
            <a:spLocks noChangeShapeType="1"/>
          </p:cNvSpPr>
          <p:nvPr/>
        </p:nvSpPr>
        <p:spPr bwMode="auto">
          <a:xfrm flipH="1" flipV="1">
            <a:off x="869461" y="3674574"/>
            <a:ext cx="517769" cy="1757117"/>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12"/>
          <p:cNvSpPr txBox="1">
            <a:spLocks noChangeArrowheads="1"/>
          </p:cNvSpPr>
          <p:nvPr/>
        </p:nvSpPr>
        <p:spPr bwMode="auto">
          <a:xfrm>
            <a:off x="501762" y="5312260"/>
            <a:ext cx="313419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Isotropic </a:t>
            </a:r>
            <a:r>
              <a:rPr lang="en-US" dirty="0">
                <a:solidFill>
                  <a:srgbClr val="000000"/>
                </a:solidFill>
              </a:rPr>
              <a:t>Background</a:t>
            </a:r>
          </a:p>
          <a:p>
            <a:r>
              <a:rPr lang="en-US" sz="1800" dirty="0">
                <a:solidFill>
                  <a:srgbClr val="000000"/>
                </a:solidFill>
              </a:rPr>
              <a:t>-High statistics </a:t>
            </a:r>
          </a:p>
          <a:p>
            <a:r>
              <a:rPr lang="en-US" sz="1800" dirty="0">
                <a:solidFill>
                  <a:srgbClr val="000000"/>
                </a:solidFill>
              </a:rPr>
              <a:t>-potentially difficult to identify</a:t>
            </a:r>
            <a:endParaRPr lang="en-US" dirty="0">
              <a:solidFill>
                <a:srgbClr val="000000"/>
              </a:solidFill>
            </a:endParaRPr>
          </a:p>
        </p:txBody>
      </p:sp>
      <p:sp>
        <p:nvSpPr>
          <p:cNvPr id="31" name="Line 13"/>
          <p:cNvSpPr>
            <a:spLocks noChangeShapeType="1"/>
          </p:cNvSpPr>
          <p:nvPr/>
        </p:nvSpPr>
        <p:spPr bwMode="auto">
          <a:xfrm flipH="1" flipV="1">
            <a:off x="6369539" y="4171463"/>
            <a:ext cx="517767" cy="114998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4"/>
          <p:cNvSpPr txBox="1">
            <a:spLocks noChangeArrowheads="1"/>
          </p:cNvSpPr>
          <p:nvPr/>
        </p:nvSpPr>
        <p:spPr bwMode="auto">
          <a:xfrm>
            <a:off x="6383214" y="5321448"/>
            <a:ext cx="2895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Dwarf Galaxies</a:t>
            </a:r>
            <a:endParaRPr lang="en-US" dirty="0">
              <a:solidFill>
                <a:srgbClr val="000000"/>
              </a:solidFill>
            </a:endParaRPr>
          </a:p>
          <a:p>
            <a:r>
              <a:rPr lang="en-US" sz="1800" dirty="0">
                <a:solidFill>
                  <a:srgbClr val="000000"/>
                </a:solidFill>
              </a:rPr>
              <a:t>-Less signal </a:t>
            </a:r>
          </a:p>
          <a:p>
            <a:r>
              <a:rPr lang="en-US" sz="1800" dirty="0">
                <a:solidFill>
                  <a:srgbClr val="000000"/>
                </a:solidFill>
              </a:rPr>
              <a:t>-Low backgrounds</a:t>
            </a:r>
            <a:endParaRPr lang="en-US" dirty="0">
              <a:solidFill>
                <a:srgbClr val="000000"/>
              </a:solidFill>
            </a:endParaRPr>
          </a:p>
        </p:txBody>
      </p:sp>
    </p:spTree>
    <p:extLst>
      <p:ext uri="{BB962C8B-B14F-4D97-AF65-F5344CB8AC3E}">
        <p14:creationId xmlns:p14="http://schemas.microsoft.com/office/powerpoint/2010/main" val="6137164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188" t="2185" r="13704"/>
          <a:stretch>
            <a:fillRect/>
          </a:stretch>
        </p:blipFill>
        <p:spPr bwMode="auto">
          <a:xfrm>
            <a:off x="456534" y="1172307"/>
            <a:ext cx="8282892" cy="5240642"/>
          </a:xfrm>
          <a:prstGeom prst="rect">
            <a:avLst/>
          </a:prstGeom>
          <a:ln/>
          <a:extLst/>
        </p:spPr>
        <p:style>
          <a:lnRef idx="2">
            <a:schemeClr val="dk1"/>
          </a:lnRef>
          <a:fillRef idx="1">
            <a:schemeClr val="lt1"/>
          </a:fillRef>
          <a:effectRef idx="0">
            <a:schemeClr val="dk1"/>
          </a:effectRef>
          <a:fontRef idx="minor">
            <a:schemeClr val="dk1"/>
          </a:fontRef>
        </p:style>
      </p:pic>
      <p:sp>
        <p:nvSpPr>
          <p:cNvPr id="5" name="Title 1"/>
          <p:cNvSpPr>
            <a:spLocks noGrp="1"/>
          </p:cNvSpPr>
          <p:nvPr>
            <p:ph type="title"/>
          </p:nvPr>
        </p:nvSpPr>
        <p:spPr>
          <a:xfrm>
            <a:off x="152400" y="78422"/>
            <a:ext cx="8839200" cy="1143000"/>
          </a:xfrm>
        </p:spPr>
        <p:txBody>
          <a:bodyPr>
            <a:noAutofit/>
          </a:bodyPr>
          <a:lstStyle/>
          <a:p>
            <a:pPr algn="ctr"/>
            <a:r>
              <a:rPr lang="en-US" sz="3900" dirty="0" smtClean="0">
                <a:solidFill>
                  <a:schemeClr val="tx2"/>
                </a:solidFill>
              </a:rPr>
              <a:t>Where to look for Dark Matter with Fermi?</a:t>
            </a:r>
            <a:endParaRPr lang="en-US" sz="3900" dirty="0">
              <a:solidFill>
                <a:schemeClr val="tx2"/>
              </a:solidFill>
            </a:endParaRPr>
          </a:p>
        </p:txBody>
      </p:sp>
      <p:sp>
        <p:nvSpPr>
          <p:cNvPr id="22"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23" name="Rectangle 5"/>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sp>
        <p:nvSpPr>
          <p:cNvPr id="25" name="Line 7"/>
          <p:cNvSpPr>
            <a:spLocks noChangeShapeType="1"/>
          </p:cNvSpPr>
          <p:nvPr/>
        </p:nvSpPr>
        <p:spPr bwMode="auto">
          <a:xfrm>
            <a:off x="2393462" y="2276232"/>
            <a:ext cx="2061310" cy="139834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8"/>
          <p:cNvSpPr txBox="1">
            <a:spLocks noChangeArrowheads="1"/>
          </p:cNvSpPr>
          <p:nvPr/>
        </p:nvSpPr>
        <p:spPr bwMode="auto">
          <a:xfrm>
            <a:off x="528261" y="1265491"/>
            <a:ext cx="3178175" cy="1292662"/>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chemeClr val="bg1"/>
                </a:solidFill>
              </a:rPr>
              <a:t>The Galactic Center</a:t>
            </a:r>
          </a:p>
          <a:p>
            <a:pPr>
              <a:lnSpc>
                <a:spcPct val="60000"/>
              </a:lnSpc>
              <a:spcBef>
                <a:spcPct val="50000"/>
              </a:spcBef>
            </a:pPr>
            <a:r>
              <a:rPr lang="en-US" sz="1800" dirty="0">
                <a:solidFill>
                  <a:schemeClr val="bg1"/>
                </a:solidFill>
              </a:rPr>
              <a:t>-Brightest spot in the sky</a:t>
            </a:r>
          </a:p>
          <a:p>
            <a:pPr>
              <a:lnSpc>
                <a:spcPct val="40000"/>
              </a:lnSpc>
              <a:spcBef>
                <a:spcPct val="50000"/>
              </a:spcBef>
            </a:pPr>
            <a:r>
              <a:rPr lang="en-US" sz="1800" dirty="0">
                <a:solidFill>
                  <a:schemeClr val="bg1"/>
                </a:solidFill>
              </a:rPr>
              <a:t>-Considerable astrophysical </a:t>
            </a:r>
          </a:p>
          <a:p>
            <a:pPr>
              <a:lnSpc>
                <a:spcPct val="40000"/>
              </a:lnSpc>
              <a:spcBef>
                <a:spcPct val="50000"/>
              </a:spcBef>
            </a:pPr>
            <a:r>
              <a:rPr lang="en-US" sz="1800" dirty="0">
                <a:solidFill>
                  <a:schemeClr val="bg1"/>
                </a:solidFill>
              </a:rPr>
              <a:t>backgrounds</a:t>
            </a:r>
            <a:endParaRPr lang="en-US" dirty="0">
              <a:solidFill>
                <a:schemeClr val="bg1"/>
              </a:solidFill>
            </a:endParaRPr>
          </a:p>
        </p:txBody>
      </p:sp>
      <p:sp>
        <p:nvSpPr>
          <p:cNvPr id="27" name="Line 9"/>
          <p:cNvSpPr>
            <a:spLocks noChangeShapeType="1"/>
          </p:cNvSpPr>
          <p:nvPr/>
        </p:nvSpPr>
        <p:spPr bwMode="auto">
          <a:xfrm flipH="1">
            <a:off x="4920274" y="1748696"/>
            <a:ext cx="1058494" cy="163146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Text Box 10"/>
          <p:cNvSpPr txBox="1">
            <a:spLocks noChangeArrowheads="1"/>
          </p:cNvSpPr>
          <p:nvPr/>
        </p:nvSpPr>
        <p:spPr bwMode="auto">
          <a:xfrm>
            <a:off x="5918941" y="1236786"/>
            <a:ext cx="3178175" cy="131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00"/>
                </a:solidFill>
              </a:rPr>
              <a:t>The Galactic Halo</a:t>
            </a:r>
          </a:p>
          <a:p>
            <a:pPr>
              <a:lnSpc>
                <a:spcPct val="50000"/>
              </a:lnSpc>
              <a:spcBef>
                <a:spcPct val="50000"/>
              </a:spcBef>
            </a:pPr>
            <a:r>
              <a:rPr lang="en-US" sz="1800" dirty="0">
                <a:solidFill>
                  <a:srgbClr val="000000"/>
                </a:solidFill>
              </a:rPr>
              <a:t>-High statistics</a:t>
            </a:r>
          </a:p>
          <a:p>
            <a:pPr>
              <a:lnSpc>
                <a:spcPct val="50000"/>
              </a:lnSpc>
              <a:spcBef>
                <a:spcPct val="50000"/>
              </a:spcBef>
            </a:pPr>
            <a:r>
              <a:rPr lang="en-US" sz="1800" dirty="0">
                <a:solidFill>
                  <a:srgbClr val="000000"/>
                </a:solidFill>
              </a:rPr>
              <a:t>-Requires detailed model</a:t>
            </a:r>
          </a:p>
          <a:p>
            <a:pPr>
              <a:lnSpc>
                <a:spcPct val="50000"/>
              </a:lnSpc>
              <a:spcBef>
                <a:spcPct val="50000"/>
              </a:spcBef>
            </a:pPr>
            <a:r>
              <a:rPr lang="en-US" sz="1800" dirty="0">
                <a:solidFill>
                  <a:srgbClr val="000000"/>
                </a:solidFill>
              </a:rPr>
              <a:t> of galactic backgrounds</a:t>
            </a:r>
            <a:endParaRPr lang="en-US" dirty="0">
              <a:solidFill>
                <a:srgbClr val="000000"/>
              </a:solidFill>
            </a:endParaRPr>
          </a:p>
        </p:txBody>
      </p:sp>
      <p:sp>
        <p:nvSpPr>
          <p:cNvPr id="29" name="Line 11"/>
          <p:cNvSpPr>
            <a:spLocks noChangeShapeType="1"/>
          </p:cNvSpPr>
          <p:nvPr/>
        </p:nvSpPr>
        <p:spPr bwMode="auto">
          <a:xfrm flipH="1" flipV="1">
            <a:off x="869461" y="3674574"/>
            <a:ext cx="517769" cy="1757117"/>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12"/>
          <p:cNvSpPr txBox="1">
            <a:spLocks noChangeArrowheads="1"/>
          </p:cNvSpPr>
          <p:nvPr/>
        </p:nvSpPr>
        <p:spPr bwMode="auto">
          <a:xfrm>
            <a:off x="501762" y="5312260"/>
            <a:ext cx="313419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Isotropic </a:t>
            </a:r>
            <a:r>
              <a:rPr lang="en-US" dirty="0">
                <a:solidFill>
                  <a:srgbClr val="000000"/>
                </a:solidFill>
              </a:rPr>
              <a:t>Background</a:t>
            </a:r>
          </a:p>
          <a:p>
            <a:r>
              <a:rPr lang="en-US" sz="1800" dirty="0">
                <a:solidFill>
                  <a:srgbClr val="000000"/>
                </a:solidFill>
              </a:rPr>
              <a:t>-High statistics </a:t>
            </a:r>
          </a:p>
          <a:p>
            <a:r>
              <a:rPr lang="en-US" sz="1800" dirty="0">
                <a:solidFill>
                  <a:srgbClr val="000000"/>
                </a:solidFill>
              </a:rPr>
              <a:t>-potentially difficult to identify</a:t>
            </a:r>
            <a:endParaRPr lang="en-US" dirty="0">
              <a:solidFill>
                <a:srgbClr val="000000"/>
              </a:solidFill>
            </a:endParaRPr>
          </a:p>
        </p:txBody>
      </p:sp>
      <p:sp>
        <p:nvSpPr>
          <p:cNvPr id="31" name="Line 13"/>
          <p:cNvSpPr>
            <a:spLocks noChangeShapeType="1"/>
          </p:cNvSpPr>
          <p:nvPr/>
        </p:nvSpPr>
        <p:spPr bwMode="auto">
          <a:xfrm flipH="1" flipV="1">
            <a:off x="6369539" y="4171463"/>
            <a:ext cx="517767" cy="114998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4"/>
          <p:cNvSpPr txBox="1">
            <a:spLocks noChangeArrowheads="1"/>
          </p:cNvSpPr>
          <p:nvPr/>
        </p:nvSpPr>
        <p:spPr bwMode="auto">
          <a:xfrm>
            <a:off x="6383214" y="5321448"/>
            <a:ext cx="2895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Dwarf Galaxies</a:t>
            </a:r>
            <a:endParaRPr lang="en-US" dirty="0">
              <a:solidFill>
                <a:srgbClr val="000000"/>
              </a:solidFill>
            </a:endParaRPr>
          </a:p>
          <a:p>
            <a:r>
              <a:rPr lang="en-US" sz="1800" dirty="0">
                <a:solidFill>
                  <a:srgbClr val="000000"/>
                </a:solidFill>
              </a:rPr>
              <a:t>-Less signal </a:t>
            </a:r>
          </a:p>
          <a:p>
            <a:r>
              <a:rPr lang="en-US" sz="1800" dirty="0">
                <a:solidFill>
                  <a:srgbClr val="000000"/>
                </a:solidFill>
              </a:rPr>
              <a:t>-Low backgrounds</a:t>
            </a:r>
            <a:endParaRPr lang="en-US" dirty="0">
              <a:solidFill>
                <a:srgbClr val="000000"/>
              </a:solidFill>
            </a:endParaRPr>
          </a:p>
        </p:txBody>
      </p:sp>
      <p:sp>
        <p:nvSpPr>
          <p:cNvPr id="2" name="Donut 1"/>
          <p:cNvSpPr/>
          <p:nvPr/>
        </p:nvSpPr>
        <p:spPr>
          <a:xfrm>
            <a:off x="6144847" y="5070233"/>
            <a:ext cx="2555503" cy="1006231"/>
          </a:xfrm>
          <a:prstGeom prst="donut">
            <a:avLst>
              <a:gd name="adj" fmla="val 11408"/>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341923" y="1084385"/>
            <a:ext cx="3194540" cy="879230"/>
          </a:xfrm>
          <a:prstGeom prst="donut">
            <a:avLst>
              <a:gd name="adj" fmla="val 11408"/>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74519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in Dwarf Galaxies</a:t>
            </a:r>
            <a:endParaRPr lang="en-US" dirty="0">
              <a:solidFill>
                <a:schemeClr val="tx2"/>
              </a:solidFill>
            </a:endParaRPr>
          </a:p>
        </p:txBody>
      </p:sp>
      <p:sp>
        <p:nvSpPr>
          <p:cNvPr id="3" name="Content Placeholder 2"/>
          <p:cNvSpPr>
            <a:spLocks noGrp="1"/>
          </p:cNvSpPr>
          <p:nvPr>
            <p:ph idx="1"/>
          </p:nvPr>
        </p:nvSpPr>
        <p:spPr>
          <a:xfrm>
            <a:off x="72790" y="1445541"/>
            <a:ext cx="4477509" cy="5272197"/>
          </a:xfrm>
        </p:spPr>
        <p:txBody>
          <a:bodyPr>
            <a:normAutofit/>
          </a:bodyPr>
          <a:lstStyle/>
          <a:p>
            <a:r>
              <a:rPr lang="en-US" sz="2000" dirty="0" smtClean="0">
                <a:solidFill>
                  <a:schemeClr val="tx2"/>
                </a:solidFill>
              </a:rPr>
              <a:t>The halo of the Milky Way contains numerous smaller halos, the largest of which are dwarf galaxies </a:t>
            </a:r>
          </a:p>
          <a:p>
            <a:r>
              <a:rPr lang="en-US" sz="2000" dirty="0" smtClean="0">
                <a:solidFill>
                  <a:schemeClr val="tx2"/>
                </a:solidFill>
              </a:rPr>
              <a:t>Dwarf galaxies are the most dark matter dominated known systems, with mass-to-light ratios as high as ~10</a:t>
            </a:r>
            <a:r>
              <a:rPr lang="en-US" sz="2000" baseline="30000" dirty="0" smtClean="0">
                <a:solidFill>
                  <a:schemeClr val="tx2"/>
                </a:solidFill>
              </a:rPr>
              <a:t>3</a:t>
            </a:r>
          </a:p>
          <a:p>
            <a:r>
              <a:rPr lang="en-US" sz="2000" dirty="0" smtClean="0">
                <a:solidFill>
                  <a:schemeClr val="tx2"/>
                </a:solidFill>
              </a:rPr>
              <a:t>These objects represent potentially bright sources of gamma rays from dark matter annihilations, with little in the way of astrophysical backgrounds</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655156" y="1472949"/>
            <a:ext cx="4310467" cy="261845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650222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in Dwarf Galaxies</a:t>
            </a:r>
            <a:endParaRPr lang="en-US" dirty="0">
              <a:solidFill>
                <a:schemeClr val="tx2"/>
              </a:solidFill>
            </a:endParaRPr>
          </a:p>
        </p:txBody>
      </p:sp>
      <p:sp>
        <p:nvSpPr>
          <p:cNvPr id="3" name="Content Placeholder 2"/>
          <p:cNvSpPr>
            <a:spLocks noGrp="1"/>
          </p:cNvSpPr>
          <p:nvPr>
            <p:ph idx="1"/>
          </p:nvPr>
        </p:nvSpPr>
        <p:spPr>
          <a:xfrm>
            <a:off x="72789" y="1445541"/>
            <a:ext cx="5226755" cy="5845295"/>
          </a:xfrm>
        </p:spPr>
        <p:txBody>
          <a:bodyPr>
            <a:normAutofit lnSpcReduction="10000"/>
          </a:bodyPr>
          <a:lstStyle/>
          <a:p>
            <a:r>
              <a:rPr lang="en-US" sz="1900" dirty="0" smtClean="0">
                <a:solidFill>
                  <a:schemeClr val="tx2"/>
                </a:solidFill>
              </a:rPr>
              <a:t>In the summer of 2011, the results of two      analyses of Fermi dwarfs were released </a:t>
            </a:r>
            <a:r>
              <a:rPr lang="en-US" sz="1800" dirty="0" smtClean="0">
                <a:solidFill>
                  <a:schemeClr val="tx2"/>
                </a:solidFill>
              </a:rPr>
              <a:t>(one by </a:t>
            </a:r>
            <a:r>
              <a:rPr lang="en-US" sz="1800" dirty="0" err="1" smtClean="0">
                <a:solidFill>
                  <a:schemeClr val="tx2"/>
                </a:solidFill>
              </a:rPr>
              <a:t>Geringer-Sameth</a:t>
            </a:r>
            <a:r>
              <a:rPr lang="en-US" sz="1800" dirty="0" smtClean="0">
                <a:solidFill>
                  <a:schemeClr val="tx2"/>
                </a:solidFill>
              </a:rPr>
              <a:t> &amp; </a:t>
            </a:r>
            <a:r>
              <a:rPr lang="en-US" sz="1800" dirty="0" err="1" smtClean="0">
                <a:solidFill>
                  <a:schemeClr val="tx2"/>
                </a:solidFill>
              </a:rPr>
              <a:t>Koushiappas</a:t>
            </a:r>
            <a:r>
              <a:rPr lang="en-US" sz="1800" dirty="0" smtClean="0">
                <a:solidFill>
                  <a:schemeClr val="tx2"/>
                </a:solidFill>
              </a:rPr>
              <a:t>,         and another by the Fermi Collaboration)</a:t>
            </a:r>
          </a:p>
          <a:p>
            <a:r>
              <a:rPr lang="en-US" sz="1900" dirty="0" smtClean="0">
                <a:solidFill>
                  <a:schemeClr val="tx2"/>
                </a:solidFill>
              </a:rPr>
              <a:t>Although no excess was reported, the    lack of gamma rays can be used to    derive a stringent constraint on the dark    matter’s annihilation cross section</a:t>
            </a:r>
          </a:p>
          <a:p>
            <a:r>
              <a:rPr lang="en-US" sz="1900" dirty="0" smtClean="0">
                <a:solidFill>
                  <a:schemeClr val="tx2"/>
                </a:solidFill>
              </a:rPr>
              <a:t>For the first time, Fermi is ruling out dark matter models with a cross section equal to the naïve estimate for a simple thermal relic (σv~3x10</a:t>
            </a:r>
            <a:r>
              <a:rPr lang="en-US" sz="1900" baseline="30000" dirty="0" smtClean="0">
                <a:solidFill>
                  <a:schemeClr val="tx2"/>
                </a:solidFill>
              </a:rPr>
              <a:t>-26 </a:t>
            </a:r>
            <a:r>
              <a:rPr lang="en-US" sz="1900" dirty="0" smtClean="0">
                <a:solidFill>
                  <a:schemeClr val="tx2"/>
                </a:solidFill>
              </a:rPr>
              <a:t>cm</a:t>
            </a:r>
            <a:r>
              <a:rPr lang="en-US" sz="1900" baseline="30000" dirty="0" smtClean="0">
                <a:solidFill>
                  <a:schemeClr val="tx2"/>
                </a:solidFill>
              </a:rPr>
              <a:t>3</a:t>
            </a:r>
            <a:r>
              <a:rPr lang="en-US" sz="1900" dirty="0" smtClean="0">
                <a:solidFill>
                  <a:schemeClr val="tx2"/>
                </a:solidFill>
              </a:rPr>
              <a:t>/s) – reaching masses up to ~30-50 </a:t>
            </a:r>
            <a:r>
              <a:rPr lang="en-US" sz="1900" dirty="0" err="1" smtClean="0">
                <a:solidFill>
                  <a:schemeClr val="tx2"/>
                </a:solidFill>
              </a:rPr>
              <a:t>GeV</a:t>
            </a:r>
            <a:endParaRPr lang="en-US" sz="1900" dirty="0" smtClean="0">
              <a:solidFill>
                <a:schemeClr val="tx2"/>
              </a:solidFill>
            </a:endParaRPr>
          </a:p>
          <a:p>
            <a:r>
              <a:rPr lang="en-US" sz="1900" dirty="0" smtClean="0">
                <a:solidFill>
                  <a:schemeClr val="tx2"/>
                </a:solidFill>
              </a:rPr>
              <a:t>With the full (10 yr.) Fermi data set and discoveries of southern hemisphere dwarfs by DES, Fermi should become sensitive to dark matter with masses as high as several hundred </a:t>
            </a:r>
            <a:r>
              <a:rPr lang="en-US" sz="1900" dirty="0" err="1" smtClean="0">
                <a:solidFill>
                  <a:schemeClr val="tx2"/>
                </a:solidFill>
              </a:rPr>
              <a:t>GeV</a:t>
            </a:r>
            <a:endParaRPr lang="en-US" sz="1900" dirty="0" smtClean="0">
              <a:solidFill>
                <a:schemeClr val="tx2"/>
              </a:solidFill>
            </a:endParaRPr>
          </a:p>
          <a:p>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5256185" y="1237980"/>
            <a:ext cx="3458807" cy="259834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a:stretch>
            <a:fillRect/>
          </a:stretch>
        </p:blipFill>
        <p:spPr>
          <a:xfrm>
            <a:off x="5473151" y="3926904"/>
            <a:ext cx="3459845" cy="2649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1" name="Straight Arrow Connector 10"/>
          <p:cNvCxnSpPr/>
          <p:nvPr/>
        </p:nvCxnSpPr>
        <p:spPr>
          <a:xfrm>
            <a:off x="4504614" y="4741785"/>
            <a:ext cx="2275149" cy="1132911"/>
          </a:xfrm>
          <a:prstGeom prst="straightConnector1">
            <a:avLst/>
          </a:prstGeom>
          <a:ln w="2857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25098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in The Galactic Center</a:t>
            </a:r>
            <a:endParaRPr lang="en-US" dirty="0">
              <a:solidFill>
                <a:schemeClr val="tx2"/>
              </a:solidFill>
            </a:endParaRPr>
          </a:p>
        </p:txBody>
      </p:sp>
      <p:sp>
        <p:nvSpPr>
          <p:cNvPr id="3" name="Content Placeholder 2"/>
          <p:cNvSpPr>
            <a:spLocks noGrp="1"/>
          </p:cNvSpPr>
          <p:nvPr>
            <p:ph idx="1"/>
          </p:nvPr>
        </p:nvSpPr>
        <p:spPr>
          <a:xfrm>
            <a:off x="72789" y="1271957"/>
            <a:ext cx="5226755" cy="5845295"/>
          </a:xfrm>
        </p:spPr>
        <p:txBody>
          <a:bodyPr>
            <a:normAutofit/>
          </a:bodyPr>
          <a:lstStyle/>
          <a:p>
            <a:r>
              <a:rPr lang="en-US" sz="1900" dirty="0" smtClean="0">
                <a:solidFill>
                  <a:schemeClr val="tx2"/>
                </a:solidFill>
              </a:rPr>
              <a:t>The volume surrounding the Galactic Center is complex; backgrounds present are not necessarily well understood </a:t>
            </a:r>
            <a:endParaRPr lang="en-US" sz="1800" dirty="0" smtClean="0">
              <a:solidFill>
                <a:schemeClr val="tx2"/>
              </a:solidFill>
            </a:endParaRPr>
          </a:p>
          <a:p>
            <a:r>
              <a:rPr lang="en-US" sz="1900" dirty="0" smtClean="0">
                <a:solidFill>
                  <a:schemeClr val="tx2"/>
                </a:solidFill>
              </a:rPr>
              <a:t>This does not, however, make searches for dark matter region intractable</a:t>
            </a:r>
          </a:p>
          <a:p>
            <a:r>
              <a:rPr lang="en-US" sz="1900" dirty="0" smtClean="0">
                <a:solidFill>
                  <a:schemeClr val="tx2"/>
                </a:solidFill>
              </a:rPr>
              <a:t>The flux of gamma rays predicted from dark matter annihilations around the Galactic Center is very large – tens of thousands of times brighter than that predicted from the brightest dwarf galaxies</a:t>
            </a:r>
          </a:p>
          <a:p>
            <a:r>
              <a:rPr lang="en-US" sz="1900" dirty="0" smtClean="0">
                <a:solidFill>
                  <a:schemeClr val="tx2"/>
                </a:solidFill>
              </a:rPr>
              <a:t>But to separate dark matter annihilation products from astrophysical backgrounds, one must take advantage of the distinct observational features of these components</a:t>
            </a:r>
          </a:p>
          <a:p>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1"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0914" y="1373295"/>
            <a:ext cx="3386381" cy="4241567"/>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91731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in The Galactic Center</a:t>
            </a:r>
            <a:endParaRPr lang="en-US" dirty="0">
              <a:solidFill>
                <a:schemeClr val="tx2"/>
              </a:solidFill>
            </a:endParaRPr>
          </a:p>
        </p:txBody>
      </p:sp>
      <p:sp>
        <p:nvSpPr>
          <p:cNvPr id="3" name="Content Placeholder 2"/>
          <p:cNvSpPr>
            <a:spLocks noGrp="1"/>
          </p:cNvSpPr>
          <p:nvPr>
            <p:ph idx="1"/>
          </p:nvPr>
        </p:nvSpPr>
        <p:spPr>
          <a:xfrm>
            <a:off x="100200" y="1381589"/>
            <a:ext cx="5226755" cy="5845295"/>
          </a:xfrm>
        </p:spPr>
        <p:txBody>
          <a:bodyPr>
            <a:normAutofit/>
          </a:bodyPr>
          <a:lstStyle/>
          <a:p>
            <a:pPr marL="36576" indent="0">
              <a:buNone/>
            </a:pPr>
            <a:r>
              <a:rPr lang="en-US" sz="1900" dirty="0" smtClean="0">
                <a:solidFill>
                  <a:schemeClr val="tx2"/>
                </a:solidFill>
              </a:rPr>
              <a:t>The gamma 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r>
              <a:rPr lang="en-US" sz="1900" dirty="0" smtClean="0">
                <a:solidFill>
                  <a:schemeClr val="tx2"/>
                </a:solidFill>
              </a:rPr>
              <a:t>1) Distinctive “bump-like” spectral feature</a:t>
            </a:r>
          </a:p>
          <a:p>
            <a:pPr marL="36576" indent="0">
              <a:buNone/>
            </a:pPr>
            <a:endParaRPr lang="en-US" sz="800" dirty="0" smtClean="0">
              <a:solidFill>
                <a:schemeClr val="tx2"/>
              </a:solidFill>
            </a:endParaRPr>
          </a:p>
          <a:p>
            <a:pPr marL="36576" indent="0">
              <a:buNone/>
            </a:pPr>
            <a:r>
              <a:rPr lang="en-US" sz="1900" dirty="0" smtClean="0">
                <a:solidFill>
                  <a:schemeClr val="tx2"/>
                </a:solidFill>
              </a:rPr>
              <a:t>2) Signal highly concentrated around the Galactic Center (but not entirely point-like); precise morphology determined by the dark matter distribution</a:t>
            </a:r>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69" y="1437247"/>
            <a:ext cx="3344862" cy="33528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562" b="9972"/>
          <a:stretch/>
        </p:blipFill>
        <p:spPr bwMode="auto">
          <a:xfrm>
            <a:off x="66700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
        <p:nvSpPr>
          <p:cNvPr id="11" name="AutoShape 9"/>
          <p:cNvSpPr>
            <a:spLocks noChangeArrowheads="1"/>
          </p:cNvSpPr>
          <p:nvPr/>
        </p:nvSpPr>
        <p:spPr bwMode="auto">
          <a:xfrm>
            <a:off x="6952649" y="2974912"/>
            <a:ext cx="304800" cy="304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050" y="10800"/>
                </a:moveTo>
                <a:cubicBezTo>
                  <a:pt x="4050" y="14528"/>
                  <a:pt x="7072" y="17550"/>
                  <a:pt x="10800" y="17550"/>
                </a:cubicBezTo>
                <a:cubicBezTo>
                  <a:pt x="14528" y="17550"/>
                  <a:pt x="17550" y="14528"/>
                  <a:pt x="17550" y="10800"/>
                </a:cubicBezTo>
                <a:cubicBezTo>
                  <a:pt x="17550" y="7072"/>
                  <a:pt x="14528" y="4050"/>
                  <a:pt x="10800" y="4050"/>
                </a:cubicBezTo>
                <a:cubicBezTo>
                  <a:pt x="7072" y="4050"/>
                  <a:pt x="4050" y="7072"/>
                  <a:pt x="4050" y="10800"/>
                </a:cubicBezTo>
                <a:close/>
              </a:path>
            </a:pathLst>
          </a:custGeom>
          <a:solidFill>
            <a:schemeClr val="tx2"/>
          </a:solidFill>
          <a:ln w="9525">
            <a:solidFill>
              <a:schemeClr val="bg1"/>
            </a:solidFill>
            <a:round/>
            <a:headEnd/>
            <a:tailEnd/>
          </a:ln>
        </p:spPr>
        <p:txBody>
          <a:bodyPr wrap="none" anchor="ctr"/>
          <a:lstStyle/>
          <a:p>
            <a:endParaRPr lang="en-US"/>
          </a:p>
        </p:txBody>
      </p:sp>
      <p:sp>
        <p:nvSpPr>
          <p:cNvPr id="13" name="Line 10"/>
          <p:cNvSpPr>
            <a:spLocks noChangeShapeType="1"/>
          </p:cNvSpPr>
          <p:nvPr/>
        </p:nvSpPr>
        <p:spPr bwMode="auto">
          <a:xfrm flipV="1">
            <a:off x="4614259" y="3203511"/>
            <a:ext cx="2338390" cy="89872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0738036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9"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13255694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60595"/>
            <a:ext cx="8383955" cy="4349251"/>
          </a:xfrm>
        </p:spPr>
        <p:txBody>
          <a:bodyPr>
            <a:normAutofit/>
          </a:bodyPr>
          <a:lstStyle/>
          <a:p>
            <a:pPr marL="36576" indent="0">
              <a:buNone/>
            </a:pPr>
            <a:r>
              <a:rPr lang="en-US" sz="2100" dirty="0">
                <a:solidFill>
                  <a:schemeClr val="tx2"/>
                </a:solidFill>
              </a:rPr>
              <a:t>“We emphasize that the solution to the naturalness (fine-tuning</a:t>
            </a:r>
            <a:r>
              <a:rPr lang="en-US" sz="2100" dirty="0" smtClean="0">
                <a:solidFill>
                  <a:schemeClr val="tx2"/>
                </a:solidFill>
              </a:rPr>
              <a:t>) problem </a:t>
            </a:r>
            <a:r>
              <a:rPr lang="en-US" sz="2100" dirty="0">
                <a:solidFill>
                  <a:schemeClr val="tx2"/>
                </a:solidFill>
              </a:rPr>
              <a:t>necessarily predicts that new physical phenomena </a:t>
            </a:r>
            <a:r>
              <a:rPr lang="en-US" sz="2100" dirty="0" smtClean="0">
                <a:solidFill>
                  <a:schemeClr val="tx2"/>
                </a:solidFill>
              </a:rPr>
              <a:t>must exist </a:t>
            </a:r>
            <a:r>
              <a:rPr lang="en-US" sz="2100" dirty="0">
                <a:solidFill>
                  <a:schemeClr val="tx2"/>
                </a:solidFill>
              </a:rPr>
              <a:t>at a scale of </a:t>
            </a:r>
            <a:r>
              <a:rPr lang="en-US" sz="2100" dirty="0" err="1">
                <a:solidFill>
                  <a:schemeClr val="tx2"/>
                </a:solidFill>
              </a:rPr>
              <a:t>m</a:t>
            </a:r>
            <a:r>
              <a:rPr lang="en-US" sz="2100" baseline="-25000" dirty="0" err="1">
                <a:solidFill>
                  <a:schemeClr val="tx2"/>
                </a:solidFill>
              </a:rPr>
              <a:t>W</a:t>
            </a:r>
            <a:r>
              <a:rPr lang="en-US" sz="2100" dirty="0">
                <a:solidFill>
                  <a:schemeClr val="tx2"/>
                </a:solidFill>
              </a:rPr>
              <a:t>/g ~ </a:t>
            </a:r>
            <a:r>
              <a:rPr lang="en-US" sz="2100" dirty="0" smtClean="0">
                <a:solidFill>
                  <a:schemeClr val="tx2"/>
                </a:solidFill>
              </a:rPr>
              <a:t>1 </a:t>
            </a:r>
            <a:r>
              <a:rPr lang="en-US" sz="2100" dirty="0" err="1" smtClean="0">
                <a:solidFill>
                  <a:schemeClr val="tx2"/>
                </a:solidFill>
              </a:rPr>
              <a:t>TeV</a:t>
            </a:r>
            <a:r>
              <a:rPr lang="en-US" sz="2100" dirty="0" smtClean="0">
                <a:solidFill>
                  <a:schemeClr val="tx2"/>
                </a:solidFill>
              </a:rPr>
              <a:t> </a:t>
            </a:r>
            <a:r>
              <a:rPr lang="en-US" sz="2100" dirty="0">
                <a:solidFill>
                  <a:schemeClr val="tx2"/>
                </a:solidFill>
              </a:rPr>
              <a:t>or below. In the case </a:t>
            </a:r>
            <a:r>
              <a:rPr lang="en-US" sz="2100" dirty="0" smtClean="0">
                <a:solidFill>
                  <a:schemeClr val="tx2"/>
                </a:solidFill>
              </a:rPr>
              <a:t>of </a:t>
            </a:r>
            <a:r>
              <a:rPr lang="en-US" sz="2100" dirty="0" err="1" smtClean="0">
                <a:solidFill>
                  <a:schemeClr val="tx2"/>
                </a:solidFill>
              </a:rPr>
              <a:t>supersymmetry</a:t>
            </a:r>
            <a:r>
              <a:rPr lang="en-US" sz="2100" dirty="0">
                <a:solidFill>
                  <a:schemeClr val="tx2"/>
                </a:solidFill>
              </a:rPr>
              <a:t>, this new physics consists of a spectrum of </a:t>
            </a:r>
            <a:r>
              <a:rPr lang="en-US" sz="2100" dirty="0" smtClean="0">
                <a:solidFill>
                  <a:schemeClr val="tx2"/>
                </a:solidFill>
              </a:rPr>
              <a:t>new </a:t>
            </a:r>
            <a:r>
              <a:rPr lang="en-US" sz="2100" dirty="0" err="1" smtClean="0">
                <a:solidFill>
                  <a:schemeClr val="tx2"/>
                </a:solidFill>
              </a:rPr>
              <a:t>supersymmetric</a:t>
            </a:r>
            <a:r>
              <a:rPr lang="en-US" sz="2100" dirty="0" smtClean="0">
                <a:solidFill>
                  <a:schemeClr val="tx2"/>
                </a:solidFill>
              </a:rPr>
              <a:t> </a:t>
            </a:r>
            <a:r>
              <a:rPr lang="en-US" sz="2100" dirty="0">
                <a:solidFill>
                  <a:schemeClr val="tx2"/>
                </a:solidFill>
              </a:rPr>
              <a:t>particles (partners of the ordinary particles) </a:t>
            </a:r>
            <a:r>
              <a:rPr lang="en-US" sz="2100" dirty="0" smtClean="0">
                <a:solidFill>
                  <a:schemeClr val="tx2"/>
                </a:solidFill>
              </a:rPr>
              <a:t>which have </a:t>
            </a:r>
            <a:r>
              <a:rPr lang="en-US" sz="2100" dirty="0">
                <a:solidFill>
                  <a:schemeClr val="tx2"/>
                </a:solidFill>
              </a:rPr>
              <a:t>masses no greater than about 1 </a:t>
            </a:r>
            <a:r>
              <a:rPr lang="en-US" sz="2100" dirty="0" err="1">
                <a:solidFill>
                  <a:schemeClr val="tx2"/>
                </a:solidFill>
              </a:rPr>
              <a:t>TeV</a:t>
            </a:r>
            <a:r>
              <a:rPr lang="en-US" sz="2100" dirty="0">
                <a:solidFill>
                  <a:schemeClr val="tx2"/>
                </a:solidFill>
              </a:rPr>
              <a:t> and in some cases </a:t>
            </a:r>
            <a:r>
              <a:rPr lang="en-US" sz="2100" dirty="0" smtClean="0">
                <a:solidFill>
                  <a:schemeClr val="tx2"/>
                </a:solidFill>
              </a:rPr>
              <a:t>may be </a:t>
            </a:r>
            <a:r>
              <a:rPr lang="en-US" sz="2100" dirty="0">
                <a:solidFill>
                  <a:schemeClr val="tx2"/>
                </a:solidFill>
              </a:rPr>
              <a:t>substantially lighter.</a:t>
            </a:r>
            <a:r>
              <a:rPr lang="en-US" sz="2100" dirty="0" smtClean="0">
                <a:solidFill>
                  <a:schemeClr val="tx2"/>
                </a:solidFill>
              </a:rPr>
              <a:t>” </a:t>
            </a:r>
          </a:p>
          <a:p>
            <a:endParaRPr lang="en-US" sz="2100" dirty="0">
              <a:solidFill>
                <a:schemeClr val="tx2"/>
              </a:solidFill>
            </a:endParaRPr>
          </a:p>
          <a:p>
            <a:pPr marL="36576" indent="0">
              <a:buNone/>
            </a:pPr>
            <a:r>
              <a:rPr lang="en-US" sz="2100" dirty="0" err="1" smtClean="0">
                <a:solidFill>
                  <a:schemeClr val="tx2"/>
                </a:solidFill>
              </a:rPr>
              <a:t>Howie</a:t>
            </a:r>
            <a:r>
              <a:rPr lang="en-US" sz="2100" dirty="0" smtClean="0">
                <a:solidFill>
                  <a:schemeClr val="tx2"/>
                </a:solidFill>
              </a:rPr>
              <a:t> Haber</a:t>
            </a:r>
            <a:r>
              <a:rPr lang="en-US" sz="2100" dirty="0">
                <a:solidFill>
                  <a:schemeClr val="tx2"/>
                </a:solidFill>
              </a:rPr>
              <a:t> </a:t>
            </a:r>
            <a:r>
              <a:rPr lang="en-US" sz="2100" dirty="0" smtClean="0">
                <a:solidFill>
                  <a:schemeClr val="tx2"/>
                </a:solidFill>
              </a:rPr>
              <a:t>and Gordy </a:t>
            </a:r>
            <a:r>
              <a:rPr lang="en-US" sz="2100" dirty="0">
                <a:solidFill>
                  <a:schemeClr val="tx2"/>
                </a:solidFill>
              </a:rPr>
              <a:t>Kane, Physics Reports 117, 75 (1985</a:t>
            </a:r>
            <a:r>
              <a:rPr lang="en-US" sz="2100" dirty="0" smtClean="0">
                <a:solidFill>
                  <a:schemeClr val="tx2"/>
                </a:solidFill>
              </a:rPr>
              <a:t>)</a:t>
            </a:r>
            <a:endParaRPr lang="en-US" sz="2100" dirty="0">
              <a:solidFill>
                <a:schemeClr val="tx2"/>
              </a:solidFill>
            </a:endParaRPr>
          </a:p>
        </p:txBody>
      </p:sp>
    </p:spTree>
    <p:extLst>
      <p:ext uri="{BB962C8B-B14F-4D97-AF65-F5344CB8AC3E}">
        <p14:creationId xmlns:p14="http://schemas.microsoft.com/office/powerpoint/2010/main" val="2028563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38458613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pPr marL="36576" indent="0">
              <a:buNone/>
            </a:pPr>
            <a:r>
              <a:rPr lang="en-US" sz="1900" dirty="0" smtClean="0">
                <a:solidFill>
                  <a:schemeClr val="tx2"/>
                </a:solidFill>
              </a:rPr>
              <a:t>3) Subtract line-of-sight gas density template (empirical, good match to 21-cm)</a:t>
            </a: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
          <p:cNvPicPr>
            <a:picLocks noChangeAspect="1"/>
          </p:cNvPicPr>
          <p:nvPr/>
        </p:nvPicPr>
        <p:blipFill>
          <a:blip r:embed="rId2">
            <a:extLst>
              <a:ext uri="{28A0092B-C50C-407E-A947-70E740481C1C}">
                <a14:useLocalDpi xmlns:a14="http://schemas.microsoft.com/office/drawing/2010/main" val="0"/>
              </a:ext>
            </a:extLst>
          </a:blip>
          <a:srcRect l="70583"/>
          <a:stretch>
            <a:fillRect/>
          </a:stretch>
        </p:blipFill>
        <p:spPr bwMode="auto">
          <a:xfrm>
            <a:off x="2966829" y="4693691"/>
            <a:ext cx="3375261" cy="20032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bwMode="auto">
          <a:xfrm>
            <a:off x="2298066" y="5663096"/>
            <a:ext cx="533400" cy="0"/>
          </a:xfrm>
          <a:prstGeom prst="straightConnector1">
            <a:avLst/>
          </a:prstGeom>
          <a:ln w="28575" cmpd="sng">
            <a:solidFill>
              <a:srgbClr val="FFFFFF"/>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749482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9444" y="1381589"/>
            <a:ext cx="3481559" cy="5845295"/>
          </a:xfrm>
        </p:spPr>
        <p:txBody>
          <a:bodyPr>
            <a:normAutofit/>
          </a:bodyPr>
          <a:lstStyle/>
          <a:p>
            <a:r>
              <a:rPr lang="en-US" sz="1800" dirty="0" smtClean="0">
                <a:solidFill>
                  <a:schemeClr val="tx2"/>
                </a:solidFill>
              </a:rPr>
              <a:t>This method removes  ~90% of the emission in   the inner galaxy </a:t>
            </a:r>
            <a:r>
              <a:rPr lang="en-US" sz="1700" dirty="0" smtClean="0">
                <a:solidFill>
                  <a:schemeClr val="tx2"/>
                </a:solidFill>
              </a:rPr>
              <a:t>(outside of the innermost few degrees)</a:t>
            </a:r>
          </a:p>
          <a:p>
            <a:r>
              <a:rPr lang="en-US" sz="1800" dirty="0" smtClean="0">
                <a:solidFill>
                  <a:schemeClr val="tx2"/>
                </a:solidFill>
              </a:rPr>
              <a:t>Typical residuals are ~5%  or less as bright as the  inner residual – spatial variations in backgrounds are of only modest importance</a:t>
            </a:r>
          </a:p>
          <a:p>
            <a:r>
              <a:rPr lang="en-US" sz="1800" dirty="0" smtClean="0">
                <a:solidFill>
                  <a:schemeClr val="tx2"/>
                </a:solidFill>
              </a:rPr>
              <a:t>Clearly isolates the emission associated with the inner source or sources (supermassive black hole? Dark matter?), along with a subdominant component of “ridge” emission </a:t>
            </a:r>
            <a:endParaRPr lang="en-US" sz="18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
        <p:nvSpPr>
          <p:cNvPr id="5" name="Rectangle 4"/>
          <p:cNvSpPr/>
          <p:nvPr/>
        </p:nvSpPr>
        <p:spPr>
          <a:xfrm>
            <a:off x="3686077" y="1461822"/>
            <a:ext cx="5065741" cy="515634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l="69189" t="39928" b="20160"/>
          <a:stretch>
            <a:fillRect/>
          </a:stretch>
        </p:blipFill>
        <p:spPr bwMode="auto">
          <a:xfrm>
            <a:off x="6300293" y="1452686"/>
            <a:ext cx="2442388" cy="3451070"/>
          </a:xfrm>
          <a:prstGeom prst="rect">
            <a:avLst/>
          </a:prstGeom>
          <a:solidFill>
            <a:srgbClr val="FFFFFF"/>
          </a:solidFill>
          <a:ln>
            <a:noFill/>
          </a:ln>
        </p:spPr>
      </p:pic>
      <p:pic>
        <p:nvPicPr>
          <p:cNvPr id="9" name="Picture 7"/>
          <p:cNvPicPr>
            <a:picLocks noChangeAspect="1"/>
          </p:cNvPicPr>
          <p:nvPr/>
        </p:nvPicPr>
        <p:blipFill>
          <a:blip r:embed="rId2">
            <a:extLst>
              <a:ext uri="{28A0092B-C50C-407E-A947-70E740481C1C}">
                <a14:useLocalDpi xmlns:a14="http://schemas.microsoft.com/office/drawing/2010/main" val="0"/>
              </a:ext>
            </a:extLst>
          </a:blip>
          <a:srcRect l="66228" b="59418"/>
          <a:stretch>
            <a:fillRect/>
          </a:stretch>
        </p:blipFill>
        <p:spPr bwMode="auto">
          <a:xfrm>
            <a:off x="3704351" y="1452686"/>
            <a:ext cx="2659900" cy="3483630"/>
          </a:xfrm>
          <a:prstGeom prst="rect">
            <a:avLst/>
          </a:prstGeom>
          <a:solidFill>
            <a:srgbClr val="FFFFFF"/>
          </a:solidFill>
          <a:ln>
            <a:noFill/>
          </a:ln>
        </p:spPr>
      </p:pic>
      <p:pic>
        <p:nvPicPr>
          <p:cNvPr id="10" name="Picture 8"/>
          <p:cNvPicPr>
            <a:picLocks noChangeAspect="1"/>
          </p:cNvPicPr>
          <p:nvPr/>
        </p:nvPicPr>
        <p:blipFill>
          <a:blip r:embed="rId2">
            <a:extLst>
              <a:ext uri="{28A0092B-C50C-407E-A947-70E740481C1C}">
                <a14:useLocalDpi xmlns:a14="http://schemas.microsoft.com/office/drawing/2010/main" val="0"/>
              </a:ext>
            </a:extLst>
          </a:blip>
          <a:srcRect l="66228" t="79224"/>
          <a:stretch>
            <a:fillRect/>
          </a:stretch>
        </p:blipFill>
        <p:spPr bwMode="auto">
          <a:xfrm>
            <a:off x="4879239" y="4813288"/>
            <a:ext cx="2677788" cy="1795743"/>
          </a:xfrm>
          <a:prstGeom prst="rect">
            <a:avLst/>
          </a:prstGeom>
          <a:solidFill>
            <a:srgbClr val="FFFFFF"/>
          </a:solidFill>
          <a:ln>
            <a:noFill/>
          </a:ln>
        </p:spPr>
      </p:pic>
    </p:spTree>
    <p:extLst>
      <p:ext uri="{BB962C8B-B14F-4D97-AF65-F5344CB8AC3E}">
        <p14:creationId xmlns:p14="http://schemas.microsoft.com/office/powerpoint/2010/main" val="30802212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257334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7160020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3) Good </a:t>
            </a:r>
            <a:r>
              <a:rPr lang="en-US" sz="1900" dirty="0">
                <a:solidFill>
                  <a:schemeClr val="tx2"/>
                </a:solidFill>
              </a:rPr>
              <a:t>agreement is found between our analysis and those of other groups           </a:t>
            </a:r>
            <a:r>
              <a:rPr lang="en-US" sz="1700" dirty="0">
                <a:solidFill>
                  <a:schemeClr val="tx2"/>
                </a:solidFill>
              </a:rPr>
              <a:t>(see the recent analysis by     </a:t>
            </a:r>
            <a:r>
              <a:rPr lang="en-US" sz="1700" dirty="0" err="1">
                <a:solidFill>
                  <a:schemeClr val="tx2"/>
                </a:solidFill>
              </a:rPr>
              <a:t>Abazajian</a:t>
            </a:r>
            <a:r>
              <a:rPr lang="en-US" sz="1700" dirty="0">
                <a:solidFill>
                  <a:schemeClr val="tx2"/>
                </a:solidFill>
              </a:rPr>
              <a:t> and </a:t>
            </a:r>
            <a:r>
              <a:rPr lang="en-US" sz="1700" dirty="0" err="1">
                <a:solidFill>
                  <a:schemeClr val="tx2"/>
                </a:solidFill>
              </a:rPr>
              <a:t>Kaplinghat</a:t>
            </a:r>
            <a:r>
              <a:rPr lang="en-US" sz="1700" dirty="0">
                <a:solidFill>
                  <a:schemeClr val="tx2"/>
                </a:solidFill>
              </a:rPr>
              <a:t>,           for example)</a:t>
            </a:r>
          </a:p>
          <a:p>
            <a:pPr marL="36576" indent="0">
              <a:buNone/>
            </a:pPr>
            <a:r>
              <a:rPr lang="en-US" sz="1900" dirty="0">
                <a:solidFill>
                  <a:schemeClr val="tx2"/>
                </a:solidFill>
              </a:rPr>
              <a:t> </a:t>
            </a: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953000" y="3916720"/>
            <a:ext cx="4038600" cy="2619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600803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The Dark Matter Interpretation</a:t>
            </a:r>
            <a:endParaRPr lang="en-US" dirty="0">
              <a:solidFill>
                <a:schemeClr val="tx2"/>
              </a:solidFill>
            </a:endParaRPr>
          </a:p>
        </p:txBody>
      </p:sp>
      <p:sp>
        <p:nvSpPr>
          <p:cNvPr id="3" name="Content Placeholder 2"/>
          <p:cNvSpPr>
            <a:spLocks noGrp="1"/>
          </p:cNvSpPr>
          <p:nvPr>
            <p:ph idx="1"/>
          </p:nvPr>
        </p:nvSpPr>
        <p:spPr>
          <a:xfrm>
            <a:off x="72787" y="1180597"/>
            <a:ext cx="7328301" cy="5845295"/>
          </a:xfrm>
        </p:spPr>
        <p:txBody>
          <a:bodyPr>
            <a:normAutofit/>
          </a:bodyPr>
          <a:lstStyle/>
          <a:p>
            <a:pPr marL="36576" indent="0">
              <a:buNone/>
            </a:pPr>
            <a:r>
              <a:rPr lang="en-US" sz="1900" dirty="0" smtClean="0">
                <a:solidFill>
                  <a:schemeClr val="tx2"/>
                </a:solidFill>
              </a:rPr>
              <a:t>The extended emission residual can be                             explained by annihilating dark matter with                                        the following characteristics:</a:t>
            </a:r>
          </a:p>
          <a:p>
            <a:r>
              <a:rPr lang="en-US" sz="1900" dirty="0">
                <a:solidFill>
                  <a:schemeClr val="tx2"/>
                </a:solidFill>
              </a:rPr>
              <a:t>The spectral shape of the </a:t>
            </a:r>
            <a:r>
              <a:rPr lang="en-US" sz="1900" dirty="0" smtClean="0">
                <a:solidFill>
                  <a:schemeClr val="tx2"/>
                </a:solidFill>
              </a:rPr>
              <a:t>residual is                                     well </a:t>
            </a:r>
            <a:r>
              <a:rPr lang="en-US" sz="1900" dirty="0">
                <a:solidFill>
                  <a:schemeClr val="tx2"/>
                </a:solidFill>
              </a:rPr>
              <a:t>fit by a dark matter particle </a:t>
            </a:r>
            <a:r>
              <a:rPr lang="en-US" sz="1900" dirty="0" smtClean="0">
                <a:solidFill>
                  <a:schemeClr val="tx2"/>
                </a:solidFill>
              </a:rPr>
              <a:t>with a                                    mass </a:t>
            </a:r>
            <a:r>
              <a:rPr lang="en-US" sz="1900" dirty="0">
                <a:solidFill>
                  <a:schemeClr val="tx2"/>
                </a:solidFill>
              </a:rPr>
              <a:t>in the range of 7 to 12 </a:t>
            </a:r>
            <a:r>
              <a:rPr lang="en-US" sz="1900" dirty="0" err="1">
                <a:solidFill>
                  <a:schemeClr val="tx2"/>
                </a:solidFill>
              </a:rPr>
              <a:t>GeV</a:t>
            </a:r>
            <a:r>
              <a:rPr lang="en-US" sz="1900" dirty="0">
                <a:solidFill>
                  <a:schemeClr val="tx2"/>
                </a:solidFill>
              </a:rPr>
              <a:t> </a:t>
            </a:r>
            <a:r>
              <a:rPr lang="en-US" sz="1900" dirty="0" smtClean="0">
                <a:solidFill>
                  <a:schemeClr val="tx2"/>
                </a:solidFill>
              </a:rPr>
              <a:t>                                      (</a:t>
            </a:r>
            <a:r>
              <a:rPr lang="en-US" sz="1900" i="1" dirty="0">
                <a:solidFill>
                  <a:schemeClr val="tx2"/>
                </a:solidFill>
              </a:rPr>
              <a:t>similar </a:t>
            </a:r>
            <a:r>
              <a:rPr lang="en-US" sz="1900" i="1" dirty="0" smtClean="0">
                <a:solidFill>
                  <a:schemeClr val="tx2"/>
                </a:solidFill>
              </a:rPr>
              <a:t>to </a:t>
            </a:r>
            <a:r>
              <a:rPr lang="en-US" sz="1900" i="1" dirty="0">
                <a:solidFill>
                  <a:schemeClr val="tx2"/>
                </a:solidFill>
              </a:rPr>
              <a:t>that required by </a:t>
            </a:r>
            <a:r>
              <a:rPr lang="en-US" sz="1900" i="1" dirty="0" err="1">
                <a:solidFill>
                  <a:schemeClr val="tx2"/>
                </a:solidFill>
              </a:rPr>
              <a:t>CoGeNT</a:t>
            </a:r>
            <a:r>
              <a:rPr lang="en-US" sz="1900" i="1" dirty="0" smtClean="0">
                <a:solidFill>
                  <a:schemeClr val="tx2"/>
                </a:solidFill>
              </a:rPr>
              <a:t>,                                 DAMA</a:t>
            </a:r>
            <a:r>
              <a:rPr lang="en-US" sz="1900" i="1" dirty="0">
                <a:solidFill>
                  <a:schemeClr val="tx2"/>
                </a:solidFill>
              </a:rPr>
              <a:t>, and CRESST</a:t>
            </a:r>
            <a:r>
              <a:rPr lang="en-US" sz="1900" dirty="0">
                <a:solidFill>
                  <a:schemeClr val="tx2"/>
                </a:solidFill>
              </a:rPr>
              <a:t>), annihilating </a:t>
            </a:r>
            <a:r>
              <a:rPr lang="en-US" sz="1900" dirty="0" smtClean="0">
                <a:solidFill>
                  <a:schemeClr val="tx2"/>
                </a:solidFill>
              </a:rPr>
              <a:t>                               primarily </a:t>
            </a:r>
            <a:r>
              <a:rPr lang="en-US" sz="1900" dirty="0">
                <a:solidFill>
                  <a:schemeClr val="tx2"/>
                </a:solidFill>
              </a:rPr>
              <a:t>to </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  </a:t>
            </a:r>
            <a:r>
              <a:rPr lang="en-US" sz="1900" dirty="0" smtClean="0">
                <a:solidFill>
                  <a:schemeClr val="tx2"/>
                </a:solidFill>
                <a:sym typeface="Symbol" charset="0"/>
              </a:rPr>
              <a:t>(</a:t>
            </a:r>
            <a:r>
              <a:rPr lang="en-US" sz="1900" dirty="0">
                <a:solidFill>
                  <a:schemeClr val="tx2"/>
                </a:solidFill>
                <a:sym typeface="Symbol" charset="0"/>
              </a:rPr>
              <a:t>possibly among other </a:t>
            </a:r>
            <a:r>
              <a:rPr lang="en-US" sz="1900" dirty="0" smtClean="0">
                <a:solidFill>
                  <a:schemeClr val="tx2"/>
                </a:solidFill>
                <a:sym typeface="Symbol" charset="0"/>
              </a:rPr>
              <a:t>                           leptons</a:t>
            </a:r>
            <a:r>
              <a:rPr lang="en-US" sz="1900" dirty="0">
                <a:solidFill>
                  <a:schemeClr val="tx2"/>
                </a:solidFill>
                <a:sym typeface="Symbol" charset="0"/>
              </a:rPr>
              <a:t>)</a:t>
            </a:r>
          </a:p>
          <a:p>
            <a:r>
              <a:rPr lang="en-US" sz="1900" dirty="0" smtClean="0">
                <a:solidFill>
                  <a:schemeClr val="tx2"/>
                </a:solidFill>
              </a:rPr>
              <a:t> </a:t>
            </a:r>
            <a:r>
              <a:rPr lang="en-US" sz="1900" dirty="0" smtClean="0">
                <a:solidFill>
                  <a:schemeClr val="tx2"/>
                </a:solidFill>
                <a:cs typeface="Arial" charset="0"/>
                <a:sym typeface="Symbol" charset="0"/>
              </a:rPr>
              <a:t>The </a:t>
            </a:r>
            <a:r>
              <a:rPr lang="en-US" sz="1900" dirty="0">
                <a:solidFill>
                  <a:schemeClr val="tx2"/>
                </a:solidFill>
                <a:cs typeface="Arial" charset="0"/>
                <a:sym typeface="Symbol" charset="0"/>
              </a:rPr>
              <a:t>angular distribution of the </a:t>
            </a:r>
            <a:r>
              <a:rPr lang="en-US" sz="1900" dirty="0" smtClean="0">
                <a:solidFill>
                  <a:schemeClr val="tx2"/>
                </a:solidFill>
                <a:cs typeface="Arial" charset="0"/>
                <a:sym typeface="Symbol" charset="0"/>
              </a:rPr>
              <a:t>signal is well </a:t>
            </a:r>
            <a:r>
              <a:rPr lang="en-US" sz="1900" dirty="0">
                <a:solidFill>
                  <a:schemeClr val="tx2"/>
                </a:solidFill>
                <a:cs typeface="Arial" charset="0"/>
                <a:sym typeface="Symbol" charset="0"/>
              </a:rPr>
              <a:t>fit by a halo </a:t>
            </a:r>
            <a:r>
              <a:rPr lang="en-US" sz="1900" dirty="0" smtClean="0">
                <a:solidFill>
                  <a:schemeClr val="tx2"/>
                </a:solidFill>
                <a:cs typeface="Arial" charset="0"/>
                <a:sym typeface="Symbol" charset="0"/>
              </a:rPr>
              <a:t>  profile </a:t>
            </a:r>
            <a:r>
              <a:rPr lang="en-US" sz="1900" dirty="0">
                <a:solidFill>
                  <a:schemeClr val="tx2"/>
                </a:solidFill>
                <a:cs typeface="Arial" charset="0"/>
                <a:sym typeface="Symbol" charset="0"/>
              </a:rPr>
              <a:t>with </a:t>
            </a:r>
            <a:r>
              <a:rPr lang="en-US" sz="1900" dirty="0" smtClean="0">
                <a:solidFill>
                  <a:schemeClr val="tx2"/>
                </a:solidFill>
                <a:cs typeface="Arial" charset="0"/>
                <a:sym typeface="Symbol" charset="0"/>
              </a:rPr>
              <a:t></a:t>
            </a:r>
            <a:r>
              <a:rPr lang="en-US" sz="1900" dirty="0">
                <a:solidFill>
                  <a:schemeClr val="tx2"/>
                </a:solidFill>
                <a:cs typeface="Arial" charset="0"/>
                <a:sym typeface="Symbol" charset="0"/>
              </a:rPr>
              <a:t>(r)~ r </a:t>
            </a:r>
            <a:r>
              <a:rPr lang="en-US" sz="1900" baseline="30000" dirty="0">
                <a:solidFill>
                  <a:schemeClr val="tx2"/>
                </a:solidFill>
                <a:cs typeface="Arial" charset="0"/>
                <a:sym typeface="Symbol" charset="0"/>
              </a:rPr>
              <a:t>-</a:t>
            </a:r>
            <a:r>
              <a:rPr lang="en-US" sz="1900" dirty="0">
                <a:solidFill>
                  <a:schemeClr val="tx2"/>
                </a:solidFill>
                <a:cs typeface="Arial" charset="0"/>
                <a:sym typeface="Symbol" charset="0"/>
              </a:rPr>
              <a:t>, </a:t>
            </a:r>
            <a:r>
              <a:rPr lang="en-US" sz="1900" dirty="0" smtClean="0">
                <a:solidFill>
                  <a:schemeClr val="tx2"/>
                </a:solidFill>
                <a:cs typeface="Arial" charset="0"/>
                <a:sym typeface="Symbol" charset="0"/>
              </a:rPr>
              <a:t>with </a:t>
            </a:r>
            <a:r>
              <a:rPr lang="en-US" sz="1900" dirty="0">
                <a:solidFill>
                  <a:schemeClr val="tx2"/>
                </a:solidFill>
                <a:cs typeface="Arial" charset="0"/>
                <a:sym typeface="Symbol" charset="0"/>
              </a:rPr>
              <a:t>~1.25 to </a:t>
            </a:r>
            <a:r>
              <a:rPr lang="en-US" sz="1900" dirty="0" smtClean="0">
                <a:solidFill>
                  <a:schemeClr val="tx2"/>
                </a:solidFill>
                <a:cs typeface="Arial" charset="0"/>
                <a:sym typeface="Symbol" charset="0"/>
              </a:rPr>
              <a:t>1.4 (</a:t>
            </a:r>
            <a:r>
              <a:rPr lang="en-US" sz="1900" dirty="0">
                <a:solidFill>
                  <a:schemeClr val="tx2"/>
                </a:solidFill>
                <a:cs typeface="Arial" charset="0"/>
                <a:sym typeface="Symbol" charset="0"/>
              </a:rPr>
              <a:t>in good agreement with expectations from simulations</a:t>
            </a:r>
            <a:r>
              <a:rPr lang="en-US" sz="1900" dirty="0" smtClean="0">
                <a:solidFill>
                  <a:schemeClr val="tx2"/>
                </a:solidFill>
                <a:cs typeface="Arial" charset="0"/>
                <a:sym typeface="Symbol" charset="0"/>
              </a:rPr>
              <a:t>)</a:t>
            </a:r>
          </a:p>
          <a:p>
            <a:r>
              <a:rPr lang="en-US" sz="1900" dirty="0" smtClean="0">
                <a:solidFill>
                  <a:schemeClr val="tx2"/>
                </a:solidFill>
                <a:cs typeface="Arial" charset="0"/>
                <a:sym typeface="Symbol" charset="0"/>
              </a:rPr>
              <a:t>The</a:t>
            </a:r>
            <a:r>
              <a:rPr lang="en-US" sz="1900" dirty="0" smtClean="0">
                <a:solidFill>
                  <a:schemeClr val="tx2"/>
                </a:solidFill>
              </a:rPr>
              <a:t> </a:t>
            </a:r>
            <a:r>
              <a:rPr lang="en-US" sz="1900" dirty="0">
                <a:solidFill>
                  <a:schemeClr val="tx2"/>
                </a:solidFill>
              </a:rPr>
              <a:t>normalization of the signal requires the dark matter to have an annihilation cross section within a factor of a few </a:t>
            </a:r>
            <a:r>
              <a:rPr lang="en-US" sz="1900" dirty="0" smtClean="0">
                <a:solidFill>
                  <a:schemeClr val="tx2"/>
                </a:solidFill>
              </a:rPr>
              <a:t>      of </a:t>
            </a:r>
            <a:r>
              <a:rPr lang="en-US" sz="1900" dirty="0" smtClean="0">
                <a:solidFill>
                  <a:schemeClr val="tx2"/>
                </a:solidFill>
                <a:sym typeface="Symbol" charset="0"/>
              </a:rPr>
              <a:t>v ~ 10</a:t>
            </a:r>
            <a:r>
              <a:rPr lang="en-US" sz="1900" baseline="30000" dirty="0">
                <a:solidFill>
                  <a:schemeClr val="tx2"/>
                </a:solidFill>
                <a:sym typeface="Symbol" charset="0"/>
              </a:rPr>
              <a:t>-26</a:t>
            </a:r>
            <a:r>
              <a:rPr lang="en-US" sz="1900" dirty="0">
                <a:solidFill>
                  <a:schemeClr val="tx2"/>
                </a:solidFill>
                <a:sym typeface="Symbol" charset="0"/>
              </a:rPr>
              <a:t> cm</a:t>
            </a:r>
            <a:r>
              <a:rPr lang="en-US" sz="1900" baseline="30000" dirty="0">
                <a:solidFill>
                  <a:schemeClr val="tx2"/>
                </a:solidFill>
                <a:sym typeface="Symbol" charset="0"/>
              </a:rPr>
              <a:t>3</a:t>
            </a:r>
            <a:r>
              <a:rPr lang="en-US" sz="1900" dirty="0">
                <a:solidFill>
                  <a:schemeClr val="tx2"/>
                </a:solidFill>
                <a:sym typeface="Symbol" charset="0"/>
              </a:rPr>
              <a:t>/s, </a:t>
            </a:r>
            <a:r>
              <a:rPr lang="en-US" sz="1900" dirty="0" smtClean="0">
                <a:solidFill>
                  <a:schemeClr val="tx2"/>
                </a:solidFill>
                <a:sym typeface="Symbol" charset="0"/>
              </a:rPr>
              <a:t>similar to the </a:t>
            </a:r>
            <a:r>
              <a:rPr lang="en-US" sz="1900" dirty="0">
                <a:solidFill>
                  <a:schemeClr val="tx2"/>
                </a:solidFill>
                <a:sym typeface="Symbol" charset="0"/>
              </a:rPr>
              <a:t>value predicted for a simple </a:t>
            </a:r>
            <a:r>
              <a:rPr lang="en-US" sz="1900" dirty="0" smtClean="0">
                <a:solidFill>
                  <a:schemeClr val="tx2"/>
                </a:solidFill>
                <a:sym typeface="Symbol" charset="0"/>
              </a:rPr>
              <a:t>  thermal relic</a:t>
            </a: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199" y="6510432"/>
            <a:ext cx="4327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a:t>
            </a:r>
            <a:r>
              <a:rPr lang="en-US" sz="1600" dirty="0"/>
              <a:t> </a:t>
            </a:r>
            <a:r>
              <a:rPr lang="en-US" sz="1600" dirty="0" smtClean="0"/>
              <a:t>arXiv</a:t>
            </a:r>
            <a:r>
              <a:rPr lang="en-US" sz="1600" dirty="0"/>
              <a:t>:1110.0006 </a:t>
            </a:r>
          </a:p>
        </p:txBody>
      </p:sp>
      <p:pic>
        <p:nvPicPr>
          <p:cNvPr id="10" name="Picture 9" descr="fits.pdf"/>
          <p:cNvPicPr>
            <a:picLocks noChangeAspect="1"/>
          </p:cNvPicPr>
          <p:nvPr/>
        </p:nvPicPr>
        <p:blipFill rotWithShape="1">
          <a:blip r:embed="rId2">
            <a:extLst>
              <a:ext uri="{28A0092B-C50C-407E-A947-70E740481C1C}">
                <a14:useLocalDpi xmlns:a14="http://schemas.microsoft.com/office/drawing/2010/main" val="0"/>
              </a:ext>
            </a:extLst>
          </a:blip>
          <a:srcRect l="4598" t="48731" r="53356" b="28853"/>
          <a:stretch/>
        </p:blipFill>
        <p:spPr>
          <a:xfrm>
            <a:off x="4953450" y="1336757"/>
            <a:ext cx="3890865" cy="26843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096243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Other Interpretations?</a:t>
            </a:r>
            <a:endParaRPr lang="en-US" dirty="0">
              <a:solidFill>
                <a:schemeClr val="tx2"/>
              </a:solidFill>
            </a:endParaRPr>
          </a:p>
        </p:txBody>
      </p:sp>
      <p:sp>
        <p:nvSpPr>
          <p:cNvPr id="3" name="Content Placeholder 2"/>
          <p:cNvSpPr>
            <a:spLocks noGrp="1"/>
          </p:cNvSpPr>
          <p:nvPr>
            <p:ph idx="1"/>
          </p:nvPr>
        </p:nvSpPr>
        <p:spPr>
          <a:xfrm>
            <a:off x="72787" y="1180597"/>
            <a:ext cx="8953982" cy="5845295"/>
          </a:xfrm>
        </p:spPr>
        <p:txBody>
          <a:bodyPr>
            <a:normAutofit/>
          </a:bodyPr>
          <a:lstStyle/>
          <a:p>
            <a:pPr marL="36576" indent="0">
              <a:buNone/>
            </a:pPr>
            <a:r>
              <a:rPr lang="en-US" sz="1900" b="1" dirty="0" smtClean="0">
                <a:solidFill>
                  <a:schemeClr val="tx2"/>
                </a:solidFill>
              </a:rPr>
              <a:t>Unresolved Point Sources?</a:t>
            </a:r>
          </a:p>
          <a:p>
            <a:r>
              <a:rPr lang="en-US" sz="1900" dirty="0" smtClean="0">
                <a:solidFill>
                  <a:schemeClr val="tx2"/>
                </a:solidFill>
              </a:rPr>
              <a:t>Perhaps a population of several/many unresolved point sources distributed throughout the inner tens of parsecs of the Milky Way could produce the observed signal – millisecond pulsars have been suggested  </a:t>
            </a:r>
            <a:endParaRPr lang="en-US" sz="1900" dirty="0">
              <a:solidFill>
                <a:schemeClr val="tx2"/>
              </a:solidFill>
              <a:sym typeface="Symbol" charset="0"/>
            </a:endParaRPr>
          </a:p>
          <a:p>
            <a:r>
              <a:rPr lang="en-US" sz="1900" dirty="0" smtClean="0">
                <a:solidFill>
                  <a:schemeClr val="tx2"/>
                </a:solidFill>
              </a:rPr>
              <a:t>Highly concentrated distribution is difficult to accommodate, however; signal goes as </a:t>
            </a:r>
            <a:r>
              <a:rPr lang="en-US" sz="1900" dirty="0" smtClean="0">
                <a:solidFill>
                  <a:schemeClr val="tx2"/>
                </a:solidFill>
                <a:latin typeface="Arial"/>
                <a:cs typeface="Arial"/>
              </a:rPr>
              <a:t>F α </a:t>
            </a:r>
            <a:r>
              <a:rPr lang="en-US" sz="1900" dirty="0">
                <a:solidFill>
                  <a:schemeClr val="tx2"/>
                </a:solidFill>
                <a:latin typeface="Arial"/>
                <a:cs typeface="Arial"/>
              </a:rPr>
              <a:t>r </a:t>
            </a:r>
            <a:r>
              <a:rPr lang="en-US" sz="1900" baseline="30000" dirty="0">
                <a:solidFill>
                  <a:schemeClr val="tx2"/>
                </a:solidFill>
                <a:latin typeface="Arial"/>
                <a:cs typeface="Arial"/>
              </a:rPr>
              <a:t>-</a:t>
            </a:r>
            <a:r>
              <a:rPr lang="en-US" sz="1900" baseline="30000" dirty="0" smtClean="0">
                <a:solidFill>
                  <a:schemeClr val="tx2"/>
                </a:solidFill>
                <a:latin typeface="Arial"/>
                <a:cs typeface="Arial"/>
              </a:rPr>
              <a:t>2.5</a:t>
            </a:r>
            <a:r>
              <a:rPr lang="en-US" sz="1900" dirty="0" smtClean="0">
                <a:solidFill>
                  <a:schemeClr val="tx2"/>
                </a:solidFill>
                <a:latin typeface="Arial"/>
                <a:cs typeface="Arial"/>
              </a:rPr>
              <a:t>, while the </a:t>
            </a:r>
            <a:r>
              <a:rPr lang="en-US" sz="1900" dirty="0">
                <a:solidFill>
                  <a:schemeClr val="tx2"/>
                </a:solidFill>
                <a:latin typeface="Arial"/>
                <a:cs typeface="Arial"/>
              </a:rPr>
              <a:t>observed stellar </a:t>
            </a:r>
            <a:r>
              <a:rPr lang="en-US" sz="1900" dirty="0" smtClean="0">
                <a:solidFill>
                  <a:schemeClr val="tx2"/>
                </a:solidFill>
                <a:latin typeface="Arial"/>
                <a:cs typeface="Arial"/>
              </a:rPr>
              <a:t>distribution is </a:t>
            </a:r>
            <a:r>
              <a:rPr lang="en-US" sz="1900" dirty="0" err="1" smtClean="0">
                <a:solidFill>
                  <a:schemeClr val="tx2"/>
                </a:solidFill>
                <a:latin typeface="Arial"/>
                <a:cs typeface="Arial"/>
              </a:rPr>
              <a:t>n</a:t>
            </a:r>
            <a:r>
              <a:rPr lang="en-US" sz="1900" baseline="-25000" dirty="0" err="1" smtClean="0">
                <a:solidFill>
                  <a:schemeClr val="tx2"/>
                </a:solidFill>
                <a:latin typeface="Arial"/>
                <a:cs typeface="Arial"/>
              </a:rPr>
              <a:t>star</a:t>
            </a:r>
            <a:r>
              <a:rPr lang="en-US" sz="1900" dirty="0" smtClean="0">
                <a:solidFill>
                  <a:schemeClr val="tx2"/>
                </a:solidFill>
                <a:latin typeface="Arial"/>
                <a:cs typeface="Arial"/>
              </a:rPr>
              <a:t> </a:t>
            </a:r>
            <a:r>
              <a:rPr lang="en-US" sz="1900" dirty="0">
                <a:solidFill>
                  <a:schemeClr val="tx2"/>
                </a:solidFill>
                <a:latin typeface="Arial"/>
                <a:cs typeface="Arial"/>
              </a:rPr>
              <a:t>α r </a:t>
            </a:r>
            <a:r>
              <a:rPr lang="en-US" sz="1900" baseline="30000" dirty="0">
                <a:solidFill>
                  <a:schemeClr val="tx2"/>
                </a:solidFill>
                <a:latin typeface="Arial"/>
                <a:cs typeface="Arial"/>
              </a:rPr>
              <a:t>-</a:t>
            </a:r>
            <a:r>
              <a:rPr lang="en-US" sz="1900" baseline="30000" dirty="0" smtClean="0">
                <a:solidFill>
                  <a:schemeClr val="tx2"/>
                </a:solidFill>
                <a:latin typeface="Arial"/>
                <a:cs typeface="Arial"/>
              </a:rPr>
              <a:t>1.25              </a:t>
            </a:r>
            <a:r>
              <a:rPr lang="en-US" sz="1900" dirty="0" smtClean="0">
                <a:solidFill>
                  <a:schemeClr val="tx2"/>
                </a:solidFill>
                <a:latin typeface="Arial"/>
                <a:cs typeface="Arial"/>
              </a:rPr>
              <a:t>(not to mention obstacle of pulsar kicks)</a:t>
            </a:r>
          </a:p>
          <a:p>
            <a:pPr marL="36576" indent="0">
              <a:buNone/>
            </a:pPr>
            <a:r>
              <a:rPr lang="en-US" sz="1900" b="1" dirty="0" err="1" smtClean="0">
                <a:solidFill>
                  <a:schemeClr val="tx2"/>
                </a:solidFill>
                <a:latin typeface="Arial"/>
                <a:cs typeface="Arial"/>
              </a:rPr>
              <a:t>Pions</a:t>
            </a:r>
            <a:r>
              <a:rPr lang="en-US" sz="1900" b="1" dirty="0" smtClean="0">
                <a:solidFill>
                  <a:schemeClr val="tx2"/>
                </a:solidFill>
                <a:latin typeface="Arial"/>
                <a:cs typeface="Arial"/>
              </a:rPr>
              <a:t> From Cosmic Ray Interactions With Gas?</a:t>
            </a:r>
          </a:p>
          <a:p>
            <a:r>
              <a:rPr lang="en-US" sz="1900" dirty="0" smtClean="0">
                <a:solidFill>
                  <a:schemeClr val="tx2"/>
                </a:solidFill>
                <a:latin typeface="Arial"/>
                <a:cs typeface="Arial"/>
              </a:rPr>
              <a:t>Cosmic rays interacting with the 			                  surrounding gas is an obvious 				        possibility 	</a:t>
            </a:r>
          </a:p>
          <a:p>
            <a:r>
              <a:rPr lang="en-US" sz="1900" dirty="0" smtClean="0">
                <a:solidFill>
                  <a:schemeClr val="tx2"/>
                </a:solidFill>
                <a:latin typeface="Arial"/>
                <a:cs typeface="Arial"/>
              </a:rPr>
              <a:t>The spectrum from pion decay, 				         however, is not not consistent with the 					    lack of extended emission observed 				              below ~500 MeV (true for </a:t>
            </a:r>
            <a:r>
              <a:rPr lang="en-US" sz="1900" i="1" dirty="0" smtClean="0">
                <a:solidFill>
                  <a:schemeClr val="tx2"/>
                </a:solidFill>
                <a:latin typeface="Arial"/>
                <a:cs typeface="Arial"/>
              </a:rPr>
              <a:t>any</a:t>
            </a:r>
            <a:r>
              <a:rPr lang="en-US" sz="1900" dirty="0" smtClean="0">
                <a:solidFill>
                  <a:schemeClr val="tx2"/>
                </a:solidFill>
                <a:latin typeface="Arial"/>
                <a:cs typeface="Arial"/>
              </a:rPr>
              <a:t>  				         spectrum of cosmic rays) 	</a:t>
            </a:r>
            <a:endParaRPr lang="en-US" sz="1900" b="1" dirty="0">
              <a:solidFill>
                <a:schemeClr val="tx2"/>
              </a:solidFill>
              <a:latin typeface="Arial"/>
              <a:cs typeface="Arial"/>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199" y="6510432"/>
            <a:ext cx="4327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a:t>
            </a:r>
            <a:r>
              <a:rPr lang="en-US" sz="1600" dirty="0"/>
              <a:t> </a:t>
            </a:r>
            <a:r>
              <a:rPr lang="en-US" sz="1600" dirty="0" smtClean="0"/>
              <a:t>arXiv</a:t>
            </a:r>
            <a:r>
              <a:rPr lang="en-US" sz="1600" dirty="0"/>
              <a:t>:1110.0006 </a:t>
            </a:r>
          </a:p>
        </p:txBody>
      </p:sp>
      <p:pic>
        <p:nvPicPr>
          <p:cNvPr id="8" name="Picture 7" descr="totalspec-compare-si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856" y="3803403"/>
            <a:ext cx="4165600" cy="27051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9" name="TextBox 2"/>
          <p:cNvSpPr txBox="1">
            <a:spLocks noChangeArrowheads="1"/>
          </p:cNvSpPr>
          <p:nvPr/>
        </p:nvSpPr>
        <p:spPr bwMode="auto">
          <a:xfrm>
            <a:off x="5522051" y="6517296"/>
            <a:ext cx="29540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Boyarsky</a:t>
            </a:r>
            <a:r>
              <a:rPr lang="en-US" sz="1500" dirty="0"/>
              <a:t> et al., arXiv:1012.5839</a:t>
            </a:r>
          </a:p>
        </p:txBody>
      </p:sp>
      <p:cxnSp>
        <p:nvCxnSpPr>
          <p:cNvPr id="12" name="Straight Arrow Connector 11"/>
          <p:cNvCxnSpPr/>
          <p:nvPr/>
        </p:nvCxnSpPr>
        <p:spPr bwMode="auto">
          <a:xfrm>
            <a:off x="6249744" y="4782891"/>
            <a:ext cx="3175" cy="792162"/>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3" name="Picture 2"/>
          <p:cNvPicPr>
            <a:picLocks noChangeAspect="1"/>
          </p:cNvPicPr>
          <p:nvPr/>
        </p:nvPicPr>
        <p:blipFill>
          <a:blip r:embed="rId3">
            <a:extLst>
              <a:ext uri="{28A0092B-C50C-407E-A947-70E740481C1C}">
                <a14:useLocalDpi xmlns:a14="http://schemas.microsoft.com/office/drawing/2010/main" val="0"/>
              </a:ext>
            </a:extLst>
          </a:blip>
          <a:srcRect l="21062" t="18484" r="6206" b="28671"/>
          <a:stretch>
            <a:fillRect/>
          </a:stretch>
        </p:blipFill>
        <p:spPr bwMode="auto">
          <a:xfrm>
            <a:off x="6102106" y="4413003"/>
            <a:ext cx="2524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a:spLocks noChangeArrowheads="1"/>
          </p:cNvSpPr>
          <p:nvPr/>
        </p:nvSpPr>
        <p:spPr bwMode="auto">
          <a:xfrm>
            <a:off x="7610231" y="4222503"/>
            <a:ext cx="11430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5" name="Rectangle 21"/>
          <p:cNvSpPr>
            <a:spLocks noChangeArrowheads="1"/>
          </p:cNvSpPr>
          <p:nvPr/>
        </p:nvSpPr>
        <p:spPr bwMode="auto">
          <a:xfrm>
            <a:off x="6286256" y="5098803"/>
            <a:ext cx="228600" cy="180975"/>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6" name="Rectangle 22"/>
          <p:cNvSpPr>
            <a:spLocks noChangeArrowheads="1"/>
          </p:cNvSpPr>
          <p:nvPr/>
        </p:nvSpPr>
        <p:spPr bwMode="auto">
          <a:xfrm>
            <a:off x="7505456" y="5556003"/>
            <a:ext cx="6096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7" name="Rectangle 23"/>
          <p:cNvSpPr>
            <a:spLocks noChangeArrowheads="1"/>
          </p:cNvSpPr>
          <p:nvPr/>
        </p:nvSpPr>
        <p:spPr bwMode="auto">
          <a:xfrm>
            <a:off x="6552956" y="5136903"/>
            <a:ext cx="1028700" cy="7239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8" name="Rectangle 24"/>
          <p:cNvSpPr>
            <a:spLocks noChangeArrowheads="1"/>
          </p:cNvSpPr>
          <p:nvPr/>
        </p:nvSpPr>
        <p:spPr bwMode="auto">
          <a:xfrm>
            <a:off x="6267206" y="5041653"/>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9" name="Rectangle 25"/>
          <p:cNvSpPr>
            <a:spLocks noChangeArrowheads="1"/>
          </p:cNvSpPr>
          <p:nvPr/>
        </p:nvSpPr>
        <p:spPr bwMode="auto">
          <a:xfrm>
            <a:off x="6076706" y="4928941"/>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20" name="Rectangle 26"/>
          <p:cNvSpPr>
            <a:spLocks noChangeArrowheads="1"/>
          </p:cNvSpPr>
          <p:nvPr/>
        </p:nvSpPr>
        <p:spPr bwMode="auto">
          <a:xfrm>
            <a:off x="7610231" y="4679703"/>
            <a:ext cx="276225" cy="1905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21" name="Rectangle 27"/>
          <p:cNvSpPr>
            <a:spLocks noChangeArrowheads="1"/>
          </p:cNvSpPr>
          <p:nvPr/>
        </p:nvSpPr>
        <p:spPr bwMode="auto">
          <a:xfrm>
            <a:off x="8038856" y="4565403"/>
            <a:ext cx="2286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pic>
        <p:nvPicPr>
          <p:cNvPr id="22" name="Picture 21" descr="totalspec-compare-simple.pdf"/>
          <p:cNvPicPr>
            <a:picLocks noChangeAspect="1"/>
          </p:cNvPicPr>
          <p:nvPr/>
        </p:nvPicPr>
        <p:blipFill rotWithShape="1">
          <a:blip r:embed="rId2">
            <a:extLst>
              <a:ext uri="{28A0092B-C50C-407E-A947-70E740481C1C}">
                <a14:useLocalDpi xmlns:a14="http://schemas.microsoft.com/office/drawing/2010/main" val="0"/>
              </a:ext>
            </a:extLst>
          </a:blip>
          <a:srcRect l="72806" t="27212" r="24129" b="53603"/>
          <a:stretch/>
        </p:blipFill>
        <p:spPr>
          <a:xfrm>
            <a:off x="7911856" y="4541591"/>
            <a:ext cx="127000" cy="519112"/>
          </a:xfrm>
          <a:prstGeom prst="rect">
            <a:avLst/>
          </a:prstGeom>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48182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54582" y="2340670"/>
            <a:ext cx="2273422" cy="249814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A Gamma-Ray </a:t>
            </a:r>
            <a:r>
              <a:rPr lang="en-US" dirty="0">
                <a:solidFill>
                  <a:schemeClr val="tx2"/>
                </a:solidFill>
              </a:rPr>
              <a:t>L</a:t>
            </a:r>
            <a:r>
              <a:rPr lang="en-US" dirty="0" smtClean="0">
                <a:solidFill>
                  <a:schemeClr val="tx2"/>
                </a:solidFill>
              </a:rPr>
              <a:t>ine at 130 </a:t>
            </a:r>
            <a:r>
              <a:rPr lang="en-US" dirty="0" err="1" smtClean="0">
                <a:solidFill>
                  <a:schemeClr val="tx2"/>
                </a:solidFill>
              </a:rPr>
              <a:t>GeV</a:t>
            </a:r>
            <a:r>
              <a:rPr lang="en-US" dirty="0" smtClean="0">
                <a:solidFill>
                  <a:schemeClr val="tx2"/>
                </a:solidFill>
              </a:rPr>
              <a:t>?!</a:t>
            </a:r>
            <a:endParaRPr lang="en-US" dirty="0">
              <a:solidFill>
                <a:schemeClr val="tx2"/>
              </a:solidFill>
            </a:endParaRPr>
          </a:p>
        </p:txBody>
      </p:sp>
      <p:sp>
        <p:nvSpPr>
          <p:cNvPr id="3" name="Content Placeholder 2"/>
          <p:cNvSpPr>
            <a:spLocks noGrp="1"/>
          </p:cNvSpPr>
          <p:nvPr>
            <p:ph idx="1"/>
          </p:nvPr>
        </p:nvSpPr>
        <p:spPr>
          <a:xfrm>
            <a:off x="23942" y="1180597"/>
            <a:ext cx="9079812" cy="5845295"/>
          </a:xfrm>
        </p:spPr>
        <p:txBody>
          <a:bodyPr>
            <a:normAutofit/>
          </a:bodyPr>
          <a:lstStyle/>
          <a:p>
            <a:r>
              <a:rPr lang="en-US" sz="1900" dirty="0" smtClean="0">
                <a:solidFill>
                  <a:schemeClr val="tx2"/>
                </a:solidFill>
              </a:rPr>
              <a:t>Recently, evidence for a </a:t>
            </a:r>
            <a:r>
              <a:rPr lang="en-US" sz="1900" dirty="0" err="1" smtClean="0">
                <a:solidFill>
                  <a:schemeClr val="tx2"/>
                </a:solidFill>
              </a:rPr>
              <a:t>monoenergetic</a:t>
            </a:r>
            <a:r>
              <a:rPr lang="en-US" sz="1900" dirty="0" smtClean="0">
                <a:solidFill>
                  <a:schemeClr val="tx2"/>
                </a:solidFill>
              </a:rPr>
              <a:t> (up to resolution) gamma-ray line from the Inner Galaxy has been identified within Fermi’s data (at 3.3σ, after LEE)</a:t>
            </a:r>
            <a:endParaRPr lang="en-US" sz="1900" dirty="0">
              <a:solidFill>
                <a:schemeClr val="tx2"/>
              </a:solidFill>
              <a:sym typeface="Symbol" charset="0"/>
            </a:endParaRPr>
          </a:p>
          <a:p>
            <a:r>
              <a:rPr lang="en-US" sz="1900" dirty="0" smtClean="0">
                <a:solidFill>
                  <a:schemeClr val="tx2"/>
                </a:solidFill>
                <a:cs typeface="Arial" charset="0"/>
                <a:sym typeface="Symbol" charset="0"/>
              </a:rPr>
              <a:t>Such a single has long been considered a “smoking gun” of dark matter annihilations, provided through loop-level diagrams</a:t>
            </a:r>
          </a:p>
          <a:p>
            <a:r>
              <a:rPr lang="en-US" sz="1900" dirty="0" smtClean="0">
                <a:solidFill>
                  <a:schemeClr val="tx2"/>
                </a:solidFill>
                <a:cs typeface="Arial" charset="0"/>
                <a:sym typeface="Symbol" charset="0"/>
              </a:rPr>
              <a:t>Morphology of the signal is well fit to a that predicted  		                 from a cusped dark matter distribution, with a cross 		             section of </a:t>
            </a:r>
            <a:r>
              <a:rPr lang="en-US" sz="1900" dirty="0" err="1" smtClean="0">
                <a:solidFill>
                  <a:schemeClr val="tx2"/>
                </a:solidFill>
              </a:rPr>
              <a:t>σv</a:t>
            </a:r>
            <a:r>
              <a:rPr lang="en-US" sz="1900" dirty="0" smtClean="0">
                <a:solidFill>
                  <a:schemeClr val="tx2"/>
                </a:solidFill>
              </a:rPr>
              <a:t> ~ 2 x 10</a:t>
            </a:r>
            <a:r>
              <a:rPr lang="en-US" sz="1900" baseline="30000" dirty="0" smtClean="0">
                <a:solidFill>
                  <a:schemeClr val="tx2"/>
                </a:solidFill>
              </a:rPr>
              <a:t>-27 </a:t>
            </a:r>
            <a:r>
              <a:rPr lang="en-US" sz="1900" dirty="0" smtClean="0">
                <a:solidFill>
                  <a:schemeClr val="tx2"/>
                </a:solidFill>
              </a:rPr>
              <a:t>cm</a:t>
            </a:r>
            <a:r>
              <a:rPr lang="en-US" sz="1900" baseline="30000" dirty="0" smtClean="0">
                <a:solidFill>
                  <a:schemeClr val="tx2"/>
                </a:solidFill>
              </a:rPr>
              <a:t>3</a:t>
            </a:r>
            <a:r>
              <a:rPr lang="en-US" sz="1900" dirty="0" smtClean="0">
                <a:solidFill>
                  <a:schemeClr val="tx2"/>
                </a:solidFill>
              </a:rPr>
              <a:t>/s</a:t>
            </a:r>
            <a:r>
              <a:rPr lang="en-US" sz="1900" dirty="0" smtClean="0">
                <a:solidFill>
                  <a:schemeClr val="tx2"/>
                </a:solidFill>
                <a:cs typeface="Arial" charset="0"/>
                <a:sym typeface="Symbol" charset="0"/>
              </a:rPr>
              <a:t> </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524635"/>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1920643" y="5909402"/>
            <a:ext cx="26238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smtClean="0"/>
              <a:t>C. </a:t>
            </a:r>
            <a:r>
              <a:rPr lang="en-US" sz="1500" dirty="0" err="1" smtClean="0"/>
              <a:t>Weniger</a:t>
            </a:r>
            <a:r>
              <a:rPr lang="en-US" sz="1500" dirty="0" smtClean="0"/>
              <a:t>, </a:t>
            </a:r>
            <a:r>
              <a:rPr lang="en-US" sz="1500" dirty="0"/>
              <a:t>arXiv</a:t>
            </a:r>
            <a:r>
              <a:rPr lang="en-US" sz="1500" dirty="0" smtClean="0"/>
              <a:t>:1204.2797</a:t>
            </a:r>
            <a:endParaRPr lang="en-US" sz="1500" dirty="0"/>
          </a:p>
        </p:txBody>
      </p:sp>
      <p:pic>
        <p:nvPicPr>
          <p:cNvPr id="5" name="Picture 4"/>
          <p:cNvPicPr>
            <a:picLocks noChangeAspect="1"/>
          </p:cNvPicPr>
          <p:nvPr/>
        </p:nvPicPr>
        <p:blipFill>
          <a:blip r:embed="rId2"/>
          <a:stretch>
            <a:fillRect/>
          </a:stretch>
        </p:blipFill>
        <p:spPr>
          <a:xfrm>
            <a:off x="6760312" y="2434962"/>
            <a:ext cx="1739900" cy="1295400"/>
          </a:xfrm>
          <a:prstGeom prst="rect">
            <a:avLst/>
          </a:prstGeom>
        </p:spPr>
      </p:pic>
      <p:pic>
        <p:nvPicPr>
          <p:cNvPr id="6" name="Picture 5"/>
          <p:cNvPicPr>
            <a:picLocks noChangeAspect="1"/>
          </p:cNvPicPr>
          <p:nvPr/>
        </p:nvPicPr>
        <p:blipFill>
          <a:blip r:embed="rId3"/>
          <a:stretch>
            <a:fillRect/>
          </a:stretch>
        </p:blipFill>
        <p:spPr>
          <a:xfrm>
            <a:off x="6512119" y="3803834"/>
            <a:ext cx="2184400" cy="914400"/>
          </a:xfrm>
          <a:prstGeom prst="rect">
            <a:avLst/>
          </a:prstGeom>
        </p:spPr>
      </p:pic>
      <p:pic>
        <p:nvPicPr>
          <p:cNvPr id="24" name="Picture 23"/>
          <p:cNvPicPr>
            <a:picLocks noChangeAspect="1"/>
          </p:cNvPicPr>
          <p:nvPr/>
        </p:nvPicPr>
        <p:blipFill>
          <a:blip r:embed="rId4"/>
          <a:stretch>
            <a:fillRect/>
          </a:stretch>
        </p:blipFill>
        <p:spPr>
          <a:xfrm>
            <a:off x="1153717" y="3547735"/>
            <a:ext cx="4261868" cy="1967016"/>
          </a:xfrm>
          <a:prstGeom prst="rect">
            <a:avLst/>
          </a:prstGeom>
        </p:spPr>
      </p:pic>
      <p:pic>
        <p:nvPicPr>
          <p:cNvPr id="23" name="Picture 22"/>
          <p:cNvPicPr>
            <a:picLocks noChangeAspect="1"/>
          </p:cNvPicPr>
          <p:nvPr/>
        </p:nvPicPr>
        <p:blipFill>
          <a:blip r:embed="rId5"/>
          <a:stretch>
            <a:fillRect/>
          </a:stretch>
        </p:blipFill>
        <p:spPr>
          <a:xfrm>
            <a:off x="850128" y="3547735"/>
            <a:ext cx="399221" cy="1967016"/>
          </a:xfrm>
          <a:prstGeom prst="rect">
            <a:avLst/>
          </a:prstGeom>
        </p:spPr>
      </p:pic>
      <p:pic>
        <p:nvPicPr>
          <p:cNvPr id="26" name="Picture 25"/>
          <p:cNvPicPr>
            <a:picLocks noChangeAspect="1"/>
          </p:cNvPicPr>
          <p:nvPr/>
        </p:nvPicPr>
        <p:blipFill>
          <a:blip r:embed="rId6"/>
          <a:stretch>
            <a:fillRect/>
          </a:stretch>
        </p:blipFill>
        <p:spPr>
          <a:xfrm>
            <a:off x="1211980" y="5495723"/>
            <a:ext cx="4202108" cy="413679"/>
          </a:xfrm>
          <a:prstGeom prst="rect">
            <a:avLst/>
          </a:prstGeom>
        </p:spPr>
      </p:pic>
      <p:sp>
        <p:nvSpPr>
          <p:cNvPr id="27" name="Rectangle 26"/>
          <p:cNvSpPr/>
          <p:nvPr/>
        </p:nvSpPr>
        <p:spPr>
          <a:xfrm>
            <a:off x="892108" y="5514751"/>
            <a:ext cx="399221" cy="3946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ame 27"/>
          <p:cNvSpPr/>
          <p:nvPr/>
        </p:nvSpPr>
        <p:spPr>
          <a:xfrm>
            <a:off x="850128" y="3547735"/>
            <a:ext cx="4565457" cy="2361667"/>
          </a:xfrm>
          <a:prstGeom prst="frame">
            <a:avLst>
              <a:gd name="adj1" fmla="val 946"/>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8010769" y="2960077"/>
            <a:ext cx="175846" cy="1856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6502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2280"/>
            <a:ext cx="7260492" cy="3684954"/>
          </a:xfrm>
        </p:spPr>
        <p:txBody>
          <a:bodyPr/>
          <a:lstStyle/>
          <a:p>
            <a:pPr marL="36576" indent="0">
              <a:buNone/>
            </a:pPr>
            <a:r>
              <a:rPr lang="en-US" sz="4400" dirty="0">
                <a:solidFill>
                  <a:schemeClr val="tx2"/>
                </a:solidFill>
              </a:rPr>
              <a:t>Dark Matter Myth </a:t>
            </a:r>
            <a:r>
              <a:rPr lang="en-US" sz="4400" dirty="0" smtClean="0">
                <a:solidFill>
                  <a:schemeClr val="tx2"/>
                </a:solidFill>
              </a:rPr>
              <a:t>#3:</a:t>
            </a:r>
            <a:endParaRPr lang="en-US" sz="4400" dirty="0">
              <a:solidFill>
                <a:schemeClr val="tx2"/>
              </a:solidFill>
            </a:endParaRPr>
          </a:p>
          <a:p>
            <a:pPr marL="36576" indent="0">
              <a:buNone/>
            </a:pPr>
            <a:r>
              <a:rPr lang="en-US" sz="2400" dirty="0" smtClean="0">
                <a:solidFill>
                  <a:schemeClr val="tx2"/>
                </a:solidFill>
              </a:rPr>
              <a:t>The observation of a gamma-ray line would be a “smoking gun” for dark matter annihilation</a:t>
            </a:r>
            <a:endParaRPr lang="en-US" sz="2400" dirty="0">
              <a:solidFill>
                <a:schemeClr val="tx2"/>
              </a:solidFill>
            </a:endParaRPr>
          </a:p>
          <a:p>
            <a:pPr marL="36576" indent="0">
              <a:buNone/>
            </a:pPr>
            <a:endParaRPr lang="en-US" dirty="0"/>
          </a:p>
        </p:txBody>
      </p:sp>
    </p:spTree>
    <p:extLst>
      <p:ext uri="{BB962C8B-B14F-4D97-AF65-F5344CB8AC3E}">
        <p14:creationId xmlns:p14="http://schemas.microsoft.com/office/powerpoint/2010/main" val="61134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289" t="10986" r="1882"/>
          <a:stretch/>
        </p:blipFill>
        <p:spPr>
          <a:xfrm>
            <a:off x="1211383" y="1749628"/>
            <a:ext cx="6740766" cy="474334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9" name="Text Box 1029"/>
          <p:cNvSpPr txBox="1">
            <a:spLocks noChangeArrowheads="1"/>
          </p:cNvSpPr>
          <p:nvPr/>
        </p:nvSpPr>
        <p:spPr bwMode="auto">
          <a:xfrm>
            <a:off x="113020" y="6502745"/>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solidFill>
                  <a:schemeClr val="tx2"/>
                </a:solidFill>
                <a:latin typeface="Century Gothic" charset="0"/>
              </a:rPr>
              <a:t>  </a:t>
            </a:r>
            <a:endParaRPr lang="en-US" sz="1400" dirty="0">
              <a:solidFill>
                <a:schemeClr val="tx2"/>
              </a:solidFill>
              <a:latin typeface="Century Gothic" charset="0"/>
            </a:endParaRPr>
          </a:p>
        </p:txBody>
      </p:sp>
      <p:sp>
        <p:nvSpPr>
          <p:cNvPr id="4" name="Content Placeholder 2"/>
          <p:cNvSpPr>
            <a:spLocks noGrp="1"/>
          </p:cNvSpPr>
          <p:nvPr>
            <p:ph idx="1"/>
          </p:nvPr>
        </p:nvSpPr>
        <p:spPr>
          <a:xfrm>
            <a:off x="457199" y="457227"/>
            <a:ext cx="8383955" cy="4349251"/>
          </a:xfrm>
        </p:spPr>
        <p:txBody>
          <a:bodyPr>
            <a:normAutofit/>
          </a:bodyPr>
          <a:lstStyle/>
          <a:p>
            <a:pPr marL="36576" indent="0">
              <a:buNone/>
            </a:pPr>
            <a:r>
              <a:rPr lang="en-US" sz="3600" dirty="0" smtClean="0">
                <a:solidFill>
                  <a:schemeClr val="tx2"/>
                </a:solidFill>
              </a:rPr>
              <a:t>Dark Matter Myth #1:</a:t>
            </a:r>
          </a:p>
          <a:p>
            <a:pPr marL="36576" indent="0">
              <a:buNone/>
            </a:pPr>
            <a:r>
              <a:rPr lang="en-US" sz="2400" dirty="0" smtClean="0">
                <a:solidFill>
                  <a:schemeClr val="tx2"/>
                </a:solidFill>
              </a:rPr>
              <a:t>Our universe could never look anything like this:</a:t>
            </a:r>
          </a:p>
          <a:p>
            <a:endParaRPr lang="en-US" sz="2100" dirty="0">
              <a:solidFill>
                <a:schemeClr val="tx2"/>
              </a:solidFill>
            </a:endParaRPr>
          </a:p>
        </p:txBody>
      </p:sp>
    </p:spTree>
    <p:extLst>
      <p:ext uri="{BB962C8B-B14F-4D97-AF65-F5344CB8AC3E}">
        <p14:creationId xmlns:p14="http://schemas.microsoft.com/office/powerpoint/2010/main" val="22876227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35623423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29988904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endParaRPr lang="en-US" sz="17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136561797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p>
          <a:p>
            <a:r>
              <a:rPr lang="en-US" sz="1900" dirty="0" smtClean="0">
                <a:solidFill>
                  <a:schemeClr val="tx2"/>
                </a:solidFill>
                <a:sym typeface="Symbol" charset="0"/>
              </a:rPr>
              <a:t>Hints present from Galaxy Clusters</a:t>
            </a:r>
            <a:endParaRPr lang="en-US" sz="19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89386064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p>
          <a:p>
            <a:r>
              <a:rPr lang="en-US" sz="1900" dirty="0">
                <a:solidFill>
                  <a:schemeClr val="tx2"/>
                </a:solidFill>
                <a:sym typeface="Symbol" charset="0"/>
              </a:rPr>
              <a:t>Hints present from Galaxy Clusters</a:t>
            </a:r>
          </a:p>
          <a:p>
            <a:endParaRPr lang="en-US" sz="17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r>
              <a:rPr lang="en-US" sz="1900" dirty="0" smtClean="0">
                <a:solidFill>
                  <a:schemeClr val="tx2"/>
                </a:solidFill>
                <a:sym typeface="Symbol" charset="0"/>
              </a:rPr>
              <a:t>Signs of a similar line appear in events associated with the Earth’s albedo (“limb” photons) – signs of a systematic error in energy reconstruction?</a:t>
            </a:r>
          </a:p>
          <a:p>
            <a:pPr marL="36576" indent="0">
              <a:buNone/>
            </a:pPr>
            <a:r>
              <a:rPr lang="en-US" sz="1900" dirty="0" smtClean="0">
                <a:solidFill>
                  <a:schemeClr val="tx2"/>
                </a:solidFill>
                <a:latin typeface="Wingdings"/>
                <a:ea typeface="Wingdings"/>
                <a:cs typeface="Wingdings"/>
                <a:sym typeface="Wingdings"/>
              </a:rPr>
              <a:t></a:t>
            </a:r>
            <a:r>
              <a:rPr lang="en-US" sz="1900" dirty="0">
                <a:solidFill>
                  <a:schemeClr val="tx2"/>
                </a:solidFill>
                <a:sym typeface="Symbol" charset="0"/>
              </a:rPr>
              <a:t> </a:t>
            </a:r>
            <a:r>
              <a:rPr lang="en-US" sz="1900" dirty="0" smtClean="0">
                <a:solidFill>
                  <a:schemeClr val="tx2"/>
                </a:solidFill>
                <a:sym typeface="Symbol" charset="0"/>
              </a:rPr>
              <a:t>HESS-II should be able to settle</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40105614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lnSpcReduction="10000"/>
          </a:bodyPr>
          <a:lstStyle/>
          <a:p>
            <a:r>
              <a:rPr lang="en-US" sz="2000" dirty="0" smtClean="0">
                <a:solidFill>
                  <a:schemeClr val="tx2"/>
                </a:solidFill>
              </a:rPr>
              <a:t>Machines such as the Large      Hadron Collider (LHC) may be       able to produce and observe dark matter particles</a:t>
            </a:r>
          </a:p>
          <a:p>
            <a:r>
              <a:rPr lang="en-US" sz="2000" dirty="0" smtClean="0">
                <a:solidFill>
                  <a:schemeClr val="tx2"/>
                </a:solidFill>
              </a:rPr>
              <a:t>The LHC collected data at a staggering rate last year, and is preparing to begin its 8 </a:t>
            </a:r>
            <a:r>
              <a:rPr lang="en-US" sz="2000" dirty="0" err="1" smtClean="0">
                <a:solidFill>
                  <a:schemeClr val="tx2"/>
                </a:solidFill>
              </a:rPr>
              <a:t>TeV</a:t>
            </a:r>
            <a:r>
              <a:rPr lang="en-US" sz="2000" dirty="0" smtClean="0">
                <a:solidFill>
                  <a:schemeClr val="tx2"/>
                </a:solidFill>
              </a:rPr>
              <a:t> run       this spring</a:t>
            </a:r>
          </a:p>
          <a:p>
            <a:r>
              <a:rPr lang="en-US" sz="2000" dirty="0" smtClean="0">
                <a:solidFill>
                  <a:schemeClr val="tx2"/>
                </a:solidFill>
              </a:rPr>
              <a:t>The discovery of the/a Higgs boson with a mass of 125 </a:t>
            </a:r>
            <a:r>
              <a:rPr lang="en-US" sz="2000" dirty="0" err="1" smtClean="0">
                <a:solidFill>
                  <a:schemeClr val="tx2"/>
                </a:solidFill>
              </a:rPr>
              <a:t>GeV</a:t>
            </a:r>
            <a:r>
              <a:rPr lang="en-US" sz="2000" dirty="0" smtClean="0">
                <a:solidFill>
                  <a:schemeClr val="tx2"/>
                </a:solidFill>
              </a:rPr>
              <a:t> represents a major accomplishment for both ATLAS and CMS</a:t>
            </a:r>
            <a:r>
              <a:rPr lang="en-US" sz="2000" dirty="0">
                <a:solidFill>
                  <a:schemeClr val="tx2"/>
                </a:solidFill>
              </a:rPr>
              <a:t> </a:t>
            </a:r>
            <a:r>
              <a:rPr lang="en-US" sz="2000" dirty="0" smtClean="0">
                <a:solidFill>
                  <a:schemeClr val="tx2"/>
                </a:solidFill>
              </a:rPr>
              <a:t>(and CDF, D0)</a:t>
            </a:r>
          </a:p>
          <a:p>
            <a:r>
              <a:rPr lang="en-US" sz="2000" dirty="0" smtClean="0">
                <a:solidFill>
                  <a:schemeClr val="tx2"/>
                </a:solidFill>
              </a:rPr>
              <a:t>A wide range of </a:t>
            </a:r>
            <a:r>
              <a:rPr lang="en-US" sz="2000" dirty="0" err="1" smtClean="0">
                <a:solidFill>
                  <a:schemeClr val="tx2"/>
                </a:solidFill>
              </a:rPr>
              <a:t>TeV</a:t>
            </a:r>
            <a:r>
              <a:rPr lang="en-US" sz="2000" dirty="0" smtClean="0">
                <a:solidFill>
                  <a:schemeClr val="tx2"/>
                </a:solidFill>
              </a:rPr>
              <a:t>-scale physics scenarios beyond the Standard Model are in the process of being put to the test by the LHC… including the WIMP hypothesis</a:t>
            </a: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3"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915" y="1449770"/>
            <a:ext cx="3657600" cy="1965325"/>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7"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03" y="3503995"/>
            <a:ext cx="3160712" cy="210026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8" name="Text Box 12"/>
          <p:cNvSpPr txBox="1">
            <a:spLocks noChangeArrowheads="1"/>
          </p:cNvSpPr>
          <p:nvPr/>
        </p:nvSpPr>
        <p:spPr bwMode="auto">
          <a:xfrm>
            <a:off x="4521194" y="1416550"/>
            <a:ext cx="9369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ATLAS</a:t>
            </a:r>
          </a:p>
        </p:txBody>
      </p:sp>
      <p:sp>
        <p:nvSpPr>
          <p:cNvPr id="20" name="Text Box 13"/>
          <p:cNvSpPr txBox="1">
            <a:spLocks noChangeArrowheads="1"/>
          </p:cNvSpPr>
          <p:nvPr/>
        </p:nvSpPr>
        <p:spPr bwMode="auto">
          <a:xfrm>
            <a:off x="8143258" y="3524756"/>
            <a:ext cx="7207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CMS</a:t>
            </a:r>
          </a:p>
        </p:txBody>
      </p:sp>
    </p:spTree>
    <p:extLst>
      <p:ext uri="{BB962C8B-B14F-4D97-AF65-F5344CB8AC3E}">
        <p14:creationId xmlns:p14="http://schemas.microsoft.com/office/powerpoint/2010/main" val="42713993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A (SUSY-like case): </a:t>
            </a:r>
            <a:r>
              <a:rPr lang="en-US" sz="2000" dirty="0" smtClean="0">
                <a:solidFill>
                  <a:schemeClr val="tx2"/>
                </a:solidFill>
              </a:rPr>
              <a:t>Produce strongly interacting particles which, although not dark matter themselves, produce dark matter particles in their decays (study distributions of events with various combinations of jets, leptons, and missing energy)</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465" y="1784900"/>
            <a:ext cx="4140200" cy="225266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5" name="TextBox 4"/>
          <p:cNvSpPr txBox="1"/>
          <p:nvPr/>
        </p:nvSpPr>
        <p:spPr>
          <a:xfrm>
            <a:off x="457200" y="4923692"/>
            <a:ext cx="6638619" cy="369332"/>
          </a:xfrm>
          <a:prstGeom prst="rect">
            <a:avLst/>
          </a:prstGeom>
          <a:noFill/>
        </p:spPr>
        <p:txBody>
          <a:bodyPr wrap="none" rtlCol="0">
            <a:spAutoFit/>
          </a:bodyPr>
          <a:lstStyle/>
          <a:p>
            <a:r>
              <a:rPr lang="en-US" dirty="0" smtClean="0">
                <a:solidFill>
                  <a:srgbClr val="D4D2D0"/>
                </a:solidFill>
              </a:rPr>
              <a:t>Strength:  Potentially large production cross sections</a:t>
            </a:r>
            <a:r>
              <a:rPr lang="en-US" dirty="0">
                <a:solidFill>
                  <a:srgbClr val="D4D2D0"/>
                </a:solidFill>
              </a:rPr>
              <a:t> </a:t>
            </a:r>
            <a:r>
              <a:rPr lang="en-US" dirty="0" smtClean="0">
                <a:solidFill>
                  <a:srgbClr val="D4D2D0"/>
                </a:solidFill>
              </a:rPr>
              <a:t>and rates</a:t>
            </a:r>
            <a:endParaRPr lang="en-US" dirty="0">
              <a:solidFill>
                <a:srgbClr val="D4D2D0"/>
              </a:solidFill>
            </a:endParaRPr>
          </a:p>
        </p:txBody>
      </p:sp>
      <p:sp>
        <p:nvSpPr>
          <p:cNvPr id="14" name="TextBox 13"/>
          <p:cNvSpPr txBox="1"/>
          <p:nvPr/>
        </p:nvSpPr>
        <p:spPr>
          <a:xfrm>
            <a:off x="453296" y="5310547"/>
            <a:ext cx="8016627" cy="646331"/>
          </a:xfrm>
          <a:prstGeom prst="rect">
            <a:avLst/>
          </a:prstGeom>
          <a:noFill/>
        </p:spPr>
        <p:txBody>
          <a:bodyPr wrap="square" rtlCol="0">
            <a:spAutoFit/>
          </a:bodyPr>
          <a:lstStyle/>
          <a:p>
            <a:r>
              <a:rPr lang="en-US" dirty="0" smtClean="0">
                <a:solidFill>
                  <a:srgbClr val="D4D2D0"/>
                </a:solidFill>
              </a:rPr>
              <a:t>Weakness:  Not very model independent (what if there are no strongly interacting states!?)</a:t>
            </a:r>
            <a:endParaRPr lang="en-US" dirty="0">
              <a:solidFill>
                <a:srgbClr val="D4D2D0"/>
              </a:solidFill>
            </a:endParaRPr>
          </a:p>
        </p:txBody>
      </p:sp>
    </p:spTree>
    <p:extLst>
      <p:ext uri="{BB962C8B-B14F-4D97-AF65-F5344CB8AC3E}">
        <p14:creationId xmlns:p14="http://schemas.microsoft.com/office/powerpoint/2010/main" val="22706077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sp>
        <p:nvSpPr>
          <p:cNvPr id="13" name="Content Placeholder 2"/>
          <p:cNvSpPr txBox="1">
            <a:spLocks/>
          </p:cNvSpPr>
          <p:nvPr/>
        </p:nvSpPr>
        <p:spPr>
          <a:xfrm>
            <a:off x="-20330" y="1207351"/>
            <a:ext cx="817069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000" dirty="0" smtClean="0">
                <a:solidFill>
                  <a:schemeClr val="tx2"/>
                </a:solidFill>
              </a:rPr>
              <a:t>Numerous searches for </a:t>
            </a:r>
            <a:r>
              <a:rPr lang="en-US" sz="2000" dirty="0" err="1" smtClean="0">
                <a:solidFill>
                  <a:schemeClr val="tx2"/>
                </a:solidFill>
              </a:rPr>
              <a:t>supersymmetry</a:t>
            </a:r>
            <a:r>
              <a:rPr lang="en-US" sz="2000" dirty="0" smtClean="0">
                <a:solidFill>
                  <a:schemeClr val="tx2"/>
                </a:solidFill>
              </a:rPr>
              <a:t> are being carried out by the ATLAS and CMS collaborations</a:t>
            </a:r>
          </a:p>
          <a:p>
            <a:r>
              <a:rPr lang="en-US" sz="2000" dirty="0" smtClean="0">
                <a:solidFill>
                  <a:schemeClr val="tx2"/>
                </a:solidFill>
              </a:rPr>
              <a:t>For typical patterns of </a:t>
            </a:r>
            <a:r>
              <a:rPr lang="en-US" sz="2000" dirty="0" err="1" smtClean="0">
                <a:solidFill>
                  <a:schemeClr val="tx2"/>
                </a:solidFill>
              </a:rPr>
              <a:t>superpartner</a:t>
            </a:r>
            <a:r>
              <a:rPr lang="en-US" sz="2000" dirty="0" smtClean="0">
                <a:solidFill>
                  <a:schemeClr val="tx2"/>
                </a:solidFill>
              </a:rPr>
              <a:t> 							masses, these results constrain 							    </a:t>
            </a:r>
            <a:r>
              <a:rPr lang="en-US" sz="2000" dirty="0" err="1" smtClean="0">
                <a:solidFill>
                  <a:schemeClr val="tx2"/>
                </a:solidFill>
              </a:rPr>
              <a:t>squarks</a:t>
            </a:r>
            <a:r>
              <a:rPr lang="en-US" sz="2000" dirty="0">
                <a:solidFill>
                  <a:schemeClr val="tx2"/>
                </a:solidFill>
              </a:rPr>
              <a:t>/</a:t>
            </a:r>
            <a:r>
              <a:rPr lang="en-US" sz="2000" dirty="0" err="1" smtClean="0">
                <a:solidFill>
                  <a:schemeClr val="tx2"/>
                </a:solidFill>
              </a:rPr>
              <a:t>gluinos</a:t>
            </a:r>
            <a:r>
              <a:rPr lang="en-US" sz="2000" dirty="0" smtClean="0">
                <a:solidFill>
                  <a:schemeClr val="tx2"/>
                </a:solidFill>
              </a:rPr>
              <a:t> to be heavier than 						~1400/900 </a:t>
            </a:r>
            <a:r>
              <a:rPr lang="en-US" sz="2000" dirty="0" err="1" smtClean="0">
                <a:solidFill>
                  <a:schemeClr val="tx2"/>
                </a:solidFill>
              </a:rPr>
              <a:t>GeV</a:t>
            </a:r>
            <a:r>
              <a:rPr lang="en-US" sz="2000" dirty="0" smtClean="0">
                <a:solidFill>
                  <a:schemeClr val="tx2"/>
                </a:solidFill>
              </a:rPr>
              <a:t> (for comparison, the 							</a:t>
            </a:r>
            <a:r>
              <a:rPr lang="en-US" sz="2000" dirty="0" err="1" smtClean="0">
                <a:solidFill>
                  <a:schemeClr val="tx2"/>
                </a:solidFill>
              </a:rPr>
              <a:t>Tevatron</a:t>
            </a:r>
            <a:r>
              <a:rPr lang="en-US" sz="2000" dirty="0" smtClean="0">
                <a:solidFill>
                  <a:schemeClr val="tx2"/>
                </a:solidFill>
              </a:rPr>
              <a:t> probed up to ~450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Ultimately, the LHC will test									            models with </a:t>
            </a:r>
            <a:r>
              <a:rPr lang="en-US" sz="2000" dirty="0" err="1" smtClean="0">
                <a:solidFill>
                  <a:schemeClr val="tx2"/>
                </a:solidFill>
              </a:rPr>
              <a:t>squarks</a:t>
            </a:r>
            <a:r>
              <a:rPr lang="en-US" sz="2000" dirty="0" smtClean="0">
                <a:solidFill>
                  <a:schemeClr val="tx2"/>
                </a:solidFill>
              </a:rPr>
              <a:t>/</a:t>
            </a:r>
            <a:r>
              <a:rPr lang="en-US" sz="2000" dirty="0" err="1" smtClean="0">
                <a:solidFill>
                  <a:schemeClr val="tx2"/>
                </a:solidFill>
              </a:rPr>
              <a:t>gluinos</a:t>
            </a:r>
            <a:r>
              <a:rPr lang="en-US" sz="2000" dirty="0" smtClean="0">
                <a:solidFill>
                  <a:schemeClr val="tx2"/>
                </a:solidFill>
              </a:rPr>
              <a:t> 								              as heavy as a few </a:t>
            </a:r>
            <a:r>
              <a:rPr lang="en-US" sz="2000" dirty="0" err="1" smtClean="0">
                <a:solidFill>
                  <a:schemeClr val="tx2"/>
                </a:solidFill>
              </a:rPr>
              <a:t>TeV</a:t>
            </a:r>
            <a:r>
              <a:rPr lang="en-US" sz="2000" dirty="0" smtClean="0">
                <a:solidFill>
                  <a:schemeClr val="tx2"/>
                </a:solidFill>
              </a:rPr>
              <a:t> </a:t>
            </a:r>
          </a:p>
          <a:p>
            <a:r>
              <a:rPr lang="en-US" sz="2000" dirty="0" smtClean="0">
                <a:solidFill>
                  <a:schemeClr val="tx2"/>
                </a:solidFill>
              </a:rPr>
              <a:t>Broadly speaking, models 							           capable of addressing the 								electroweak hierarch problem 							      (SUSY or otherwise) are likely 								       to fall within the LHC’s reach</a:t>
            </a:r>
            <a:endParaRPr lang="en-US" sz="2200" dirty="0" smtClean="0">
              <a:solidFill>
                <a:schemeClr val="tx2"/>
              </a:solidFill>
            </a:endParaRPr>
          </a:p>
          <a:p>
            <a:pPr marL="36576" indent="0">
              <a:buFont typeface="Wingdings 2"/>
              <a:buNone/>
            </a:pPr>
            <a:endParaRPr lang="en-US" sz="2200" dirty="0">
              <a:solidFill>
                <a:schemeClr val="tx2"/>
              </a:solidFill>
            </a:endParaRPr>
          </a:p>
        </p:txBody>
      </p:sp>
      <p:pic>
        <p:nvPicPr>
          <p:cNvPr id="10" name="Picture 9"/>
          <p:cNvPicPr>
            <a:picLocks noChangeAspect="1"/>
          </p:cNvPicPr>
          <p:nvPr/>
        </p:nvPicPr>
        <p:blipFill>
          <a:blip r:embed="rId2"/>
          <a:stretch>
            <a:fillRect/>
          </a:stretch>
        </p:blipFill>
        <p:spPr>
          <a:xfrm>
            <a:off x="4864466" y="1851279"/>
            <a:ext cx="4041554" cy="381487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811048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B (Direct Production): </a:t>
            </a:r>
            <a:r>
              <a:rPr lang="en-US" sz="2000" dirty="0" smtClean="0">
                <a:solidFill>
                  <a:schemeClr val="tx2"/>
                </a:solidFill>
              </a:rPr>
              <a:t>Produce the dark matter directly    (in association with a jet or photon), leading to more model independent constraints</a:t>
            </a:r>
          </a:p>
          <a:p>
            <a:r>
              <a:rPr lang="en-US" sz="2000" dirty="0" smtClean="0">
                <a:solidFill>
                  <a:schemeClr val="tx2"/>
                </a:solidFill>
              </a:rPr>
              <a:t>Test effective operators     </a:t>
            </a:r>
            <a:r>
              <a:rPr lang="en-US" sz="1800" dirty="0" smtClean="0">
                <a:solidFill>
                  <a:schemeClr val="tx2"/>
                </a:solidFill>
              </a:rPr>
              <a:t>(integrating out the details of other particles involved)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10" name="TextBox 9"/>
          <p:cNvSpPr txBox="1"/>
          <p:nvPr/>
        </p:nvSpPr>
        <p:spPr>
          <a:xfrm>
            <a:off x="457200" y="5002751"/>
            <a:ext cx="8393723" cy="646331"/>
          </a:xfrm>
          <a:prstGeom prst="rect">
            <a:avLst/>
          </a:prstGeom>
          <a:noFill/>
        </p:spPr>
        <p:txBody>
          <a:bodyPr wrap="square" rtlCol="0">
            <a:spAutoFit/>
          </a:bodyPr>
          <a:lstStyle/>
          <a:p>
            <a:r>
              <a:rPr lang="en-US" dirty="0" smtClean="0">
                <a:solidFill>
                  <a:srgbClr val="D4D2D0"/>
                </a:solidFill>
              </a:rPr>
              <a:t>Strength:  Constrains the mass</a:t>
            </a:r>
            <a:r>
              <a:rPr lang="en-US" dirty="0">
                <a:solidFill>
                  <a:srgbClr val="D4D2D0"/>
                </a:solidFill>
              </a:rPr>
              <a:t> </a:t>
            </a:r>
            <a:r>
              <a:rPr lang="en-US" dirty="0" smtClean="0">
                <a:solidFill>
                  <a:srgbClr val="D4D2D0"/>
                </a:solidFill>
              </a:rPr>
              <a:t>and effective coupling of </a:t>
            </a:r>
            <a:r>
              <a:rPr lang="en-US" i="1" dirty="0" smtClean="0">
                <a:solidFill>
                  <a:srgbClr val="D4D2D0"/>
                </a:solidFill>
              </a:rPr>
              <a:t>any</a:t>
            </a:r>
            <a:r>
              <a:rPr lang="en-US" dirty="0" smtClean="0">
                <a:solidFill>
                  <a:srgbClr val="D4D2D0"/>
                </a:solidFill>
              </a:rPr>
              <a:t> WIMP – highly model independent</a:t>
            </a:r>
            <a:endParaRPr lang="en-US" dirty="0">
              <a:solidFill>
                <a:srgbClr val="D4D2D0"/>
              </a:solidFill>
            </a:endParaRPr>
          </a:p>
        </p:txBody>
      </p:sp>
      <p:sp>
        <p:nvSpPr>
          <p:cNvPr id="12" name="TextBox 11"/>
          <p:cNvSpPr txBox="1"/>
          <p:nvPr/>
        </p:nvSpPr>
        <p:spPr>
          <a:xfrm>
            <a:off x="453296" y="5643600"/>
            <a:ext cx="8016627" cy="646331"/>
          </a:xfrm>
          <a:prstGeom prst="rect">
            <a:avLst/>
          </a:prstGeom>
          <a:noFill/>
        </p:spPr>
        <p:txBody>
          <a:bodyPr wrap="square" rtlCol="0">
            <a:spAutoFit/>
          </a:bodyPr>
          <a:lstStyle/>
          <a:p>
            <a:r>
              <a:rPr lang="en-US" dirty="0" smtClean="0">
                <a:solidFill>
                  <a:schemeClr val="tx2"/>
                </a:solidFill>
              </a:rPr>
              <a:t>Weakness:  Modest rates, limited reach – LHC (14 </a:t>
            </a:r>
            <a:r>
              <a:rPr lang="en-US" dirty="0" err="1" smtClean="0">
                <a:solidFill>
                  <a:schemeClr val="tx2"/>
                </a:solidFill>
              </a:rPr>
              <a:t>TeV</a:t>
            </a:r>
            <a:r>
              <a:rPr lang="en-US" dirty="0" smtClean="0">
                <a:solidFill>
                  <a:schemeClr val="tx2"/>
                </a:solidFill>
              </a:rPr>
              <a:t>) is only sensitive to dark matter lighter than ~200 </a:t>
            </a:r>
            <a:r>
              <a:rPr lang="en-US" dirty="0" err="1" smtClean="0">
                <a:solidFill>
                  <a:schemeClr val="tx2"/>
                </a:solidFill>
              </a:rPr>
              <a:t>GeV</a:t>
            </a:r>
            <a:r>
              <a:rPr lang="en-US" dirty="0" smtClean="0">
                <a:solidFill>
                  <a:schemeClr val="tx2"/>
                </a:solidFill>
              </a:rPr>
              <a:t> </a:t>
            </a:r>
            <a:r>
              <a:rPr lang="en-US" sz="1700" dirty="0" smtClean="0">
                <a:solidFill>
                  <a:schemeClr val="tx2"/>
                </a:solidFill>
              </a:rPr>
              <a:t>(based on couplings needed for relic density) </a:t>
            </a:r>
            <a:endParaRPr lang="en-US" sz="1700" dirty="0">
              <a:solidFill>
                <a:schemeClr val="tx2"/>
              </a:solidFill>
            </a:endParaRPr>
          </a:p>
        </p:txBody>
      </p:sp>
      <p:pic>
        <p:nvPicPr>
          <p:cNvPr id="6" name="Picture 5"/>
          <p:cNvPicPr>
            <a:picLocks noChangeAspect="1"/>
          </p:cNvPicPr>
          <p:nvPr/>
        </p:nvPicPr>
        <p:blipFill>
          <a:blip r:embed="rId2"/>
          <a:stretch>
            <a:fillRect/>
          </a:stretch>
        </p:blipFill>
        <p:spPr>
          <a:xfrm>
            <a:off x="4749778" y="1768898"/>
            <a:ext cx="4217012" cy="275361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979734" y="3928656"/>
            <a:ext cx="1592256" cy="553998"/>
          </a:xfrm>
          <a:prstGeom prst="rect">
            <a:avLst/>
          </a:prstGeom>
          <a:noFill/>
        </p:spPr>
        <p:txBody>
          <a:bodyPr wrap="square" rtlCol="0">
            <a:spAutoFit/>
          </a:bodyPr>
          <a:lstStyle/>
          <a:p>
            <a:r>
              <a:rPr lang="en-US" sz="1500" dirty="0" smtClean="0"/>
              <a:t>Mediator mass and coupling</a:t>
            </a:r>
            <a:endParaRPr lang="en-US" sz="1500" dirty="0"/>
          </a:p>
        </p:txBody>
      </p:sp>
      <p:cxnSp>
        <p:nvCxnSpPr>
          <p:cNvPr id="13" name="Straight Arrow Connector 12"/>
          <p:cNvCxnSpPr>
            <a:endCxn id="6" idx="1"/>
          </p:cNvCxnSpPr>
          <p:nvPr/>
        </p:nvCxnSpPr>
        <p:spPr>
          <a:xfrm flipV="1">
            <a:off x="4038619" y="3145705"/>
            <a:ext cx="711159" cy="87430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94980" y="6532441"/>
            <a:ext cx="4846775" cy="323165"/>
          </a:xfrm>
          <a:prstGeom prst="rect">
            <a:avLst/>
          </a:prstGeom>
          <a:noFill/>
        </p:spPr>
        <p:txBody>
          <a:bodyPr wrap="none" rtlCol="0">
            <a:spAutoFit/>
          </a:bodyPr>
          <a:lstStyle/>
          <a:p>
            <a:r>
              <a:rPr lang="en-US" sz="1500" dirty="0" err="1" smtClean="0"/>
              <a:t>Rajaraman</a:t>
            </a:r>
            <a:r>
              <a:rPr lang="en-US" sz="1500" dirty="0" smtClean="0"/>
              <a:t>, </a:t>
            </a:r>
            <a:r>
              <a:rPr lang="en-US" sz="1500" dirty="0" err="1" smtClean="0"/>
              <a:t>Shephard</a:t>
            </a:r>
            <a:r>
              <a:rPr lang="en-US" sz="1500" dirty="0" smtClean="0"/>
              <a:t>, </a:t>
            </a:r>
            <a:r>
              <a:rPr lang="en-US" sz="1500" dirty="0" err="1" smtClean="0"/>
              <a:t>Tait</a:t>
            </a:r>
            <a:r>
              <a:rPr lang="en-US" sz="1500" dirty="0" smtClean="0"/>
              <a:t>, </a:t>
            </a:r>
            <a:r>
              <a:rPr lang="en-US" sz="1500" dirty="0" err="1" smtClean="0"/>
              <a:t>Wijangco</a:t>
            </a:r>
            <a:r>
              <a:rPr lang="en-US" sz="1500" dirty="0" smtClean="0"/>
              <a:t>, arXiv:1108.1196 </a:t>
            </a:r>
            <a:endParaRPr lang="en-US" sz="1500" dirty="0"/>
          </a:p>
        </p:txBody>
      </p:sp>
      <p:sp>
        <p:nvSpPr>
          <p:cNvPr id="16" name="TextBox 15"/>
          <p:cNvSpPr txBox="1"/>
          <p:nvPr/>
        </p:nvSpPr>
        <p:spPr>
          <a:xfrm>
            <a:off x="4739658" y="4549930"/>
            <a:ext cx="4301779" cy="338554"/>
          </a:xfrm>
          <a:prstGeom prst="rect">
            <a:avLst/>
          </a:prstGeom>
          <a:noFill/>
        </p:spPr>
        <p:txBody>
          <a:bodyPr wrap="none" rtlCol="0">
            <a:spAutoFit/>
          </a:bodyPr>
          <a:lstStyle/>
          <a:p>
            <a:r>
              <a:rPr lang="en-US" sz="1600" dirty="0" smtClean="0"/>
              <a:t>(Scalar interactions, coupled to down-quarks)</a:t>
            </a:r>
            <a:endParaRPr lang="en-US" sz="1600" dirty="0"/>
          </a:p>
        </p:txBody>
      </p:sp>
    </p:spTree>
    <p:extLst>
      <p:ext uri="{BB962C8B-B14F-4D97-AF65-F5344CB8AC3E}">
        <p14:creationId xmlns:p14="http://schemas.microsoft.com/office/powerpoint/2010/main" val="35158220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Homework Exercise </a:t>
            </a:r>
            <a:r>
              <a:rPr lang="en-US" dirty="0" smtClean="0">
                <a:solidFill>
                  <a:schemeClr val="tx2"/>
                </a:solidFill>
              </a:rPr>
              <a:t>#2</a:t>
            </a:r>
            <a:endParaRPr lang="en-US" dirty="0">
              <a:solidFill>
                <a:schemeClr val="tx2"/>
              </a:solidFill>
            </a:endParaRPr>
          </a:p>
        </p:txBody>
      </p:sp>
    </p:spTree>
    <p:extLst>
      <p:ext uri="{BB962C8B-B14F-4D97-AF65-F5344CB8AC3E}">
        <p14:creationId xmlns:p14="http://schemas.microsoft.com/office/powerpoint/2010/main" val="7594822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7467600" cy="1143000"/>
          </a:xfrm>
        </p:spPr>
        <p:txBody>
          <a:bodyPr/>
          <a:lstStyle/>
          <a:p>
            <a:r>
              <a:rPr lang="en-US" dirty="0" smtClean="0">
                <a:solidFill>
                  <a:schemeClr val="tx2"/>
                </a:solidFill>
              </a:rPr>
              <a:t>Evidence for Dark Matter</a:t>
            </a:r>
            <a:endParaRPr lang="en-US" dirty="0">
              <a:solidFill>
                <a:schemeClr val="tx2"/>
              </a:solidFill>
            </a:endParaRPr>
          </a:p>
        </p:txBody>
      </p:sp>
      <p:sp>
        <p:nvSpPr>
          <p:cNvPr id="3" name="Content Placeholder 2"/>
          <p:cNvSpPr>
            <a:spLocks noGrp="1"/>
          </p:cNvSpPr>
          <p:nvPr>
            <p:ph idx="1"/>
          </p:nvPr>
        </p:nvSpPr>
        <p:spPr>
          <a:xfrm>
            <a:off x="270145" y="1265470"/>
            <a:ext cx="7467600" cy="4525963"/>
          </a:xfrm>
        </p:spPr>
        <p:txBody>
          <a:bodyPr>
            <a:normAutofit/>
          </a:bodyPr>
          <a:lstStyle/>
          <a:p>
            <a:r>
              <a:rPr lang="en-US" sz="2200" dirty="0" smtClean="0">
                <a:solidFill>
                  <a:schemeClr val="tx2"/>
                </a:solidFill>
              </a:rPr>
              <a:t>Galactic rotation curves</a:t>
            </a:r>
          </a:p>
          <a:p>
            <a:r>
              <a:rPr lang="en-US" sz="2200" dirty="0" smtClean="0">
                <a:solidFill>
                  <a:schemeClr val="tx2"/>
                </a:solidFill>
              </a:rPr>
              <a:t>Gravitational lensing</a:t>
            </a:r>
          </a:p>
          <a:p>
            <a:r>
              <a:rPr lang="en-US" sz="2200" dirty="0" smtClean="0">
                <a:solidFill>
                  <a:schemeClr val="tx2"/>
                </a:solidFill>
              </a:rPr>
              <a:t>Light element abundances</a:t>
            </a:r>
          </a:p>
          <a:p>
            <a:r>
              <a:rPr lang="en-US" sz="2200" dirty="0" smtClean="0">
                <a:solidFill>
                  <a:schemeClr val="tx2"/>
                </a:solidFill>
              </a:rPr>
              <a:t>Cosmic microwave </a:t>
            </a:r>
          </a:p>
          <a:p>
            <a:pPr marL="36576" indent="0">
              <a:buNone/>
            </a:pPr>
            <a:r>
              <a:rPr lang="en-US" sz="2200" dirty="0" smtClean="0">
                <a:solidFill>
                  <a:schemeClr val="tx2"/>
                </a:solidFill>
              </a:rPr>
              <a:t>     background anisotropies</a:t>
            </a:r>
          </a:p>
          <a:p>
            <a:r>
              <a:rPr lang="en-US" sz="2200" dirty="0" smtClean="0">
                <a:solidFill>
                  <a:schemeClr val="tx2"/>
                </a:solidFill>
              </a:rPr>
              <a:t>Large scale structure</a:t>
            </a:r>
            <a:endParaRPr lang="en-US" sz="2200" dirty="0">
              <a:solidFill>
                <a:schemeClr val="tx2"/>
              </a:solidFill>
            </a:endParaRPr>
          </a:p>
        </p:txBody>
      </p:sp>
      <p:pic>
        <p:nvPicPr>
          <p:cNvPr id="4" name="Picture 1030" descr="f12_spectrum_m"/>
          <p:cNvPicPr>
            <a:picLocks noChangeAspect="1" noChangeArrowheads="1"/>
          </p:cNvPicPr>
          <p:nvPr/>
        </p:nvPicPr>
        <p:blipFill>
          <a:blip r:embed="rId2">
            <a:extLst>
              <a:ext uri="{28A0092B-C50C-407E-A947-70E740481C1C}">
                <a14:useLocalDpi xmlns:a14="http://schemas.microsoft.com/office/drawing/2010/main" val="0"/>
              </a:ext>
            </a:extLst>
          </a:blip>
          <a:srcRect b="47504"/>
          <a:stretch>
            <a:fillRect/>
          </a:stretch>
        </p:blipFill>
        <p:spPr bwMode="auto">
          <a:xfrm>
            <a:off x="6427775" y="1895550"/>
            <a:ext cx="2286000" cy="1476375"/>
          </a:xfrm>
          <a:prstGeom prst="rect">
            <a:avLst/>
          </a:prstGeom>
          <a:noFill/>
          <a:ln w="9525">
            <a:solidFill>
              <a:schemeClr val="tx1"/>
            </a:solidFill>
            <a:miter lim="800000"/>
            <a:headEnd/>
            <a:tailEnd/>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6" name="Picture 1032" descr="bbnconstrain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75" y="3038550"/>
            <a:ext cx="1855788" cy="2438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7" name="Picture 1033" descr="hubbleDeep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75" y="1285950"/>
            <a:ext cx="2133600" cy="16398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5"/>
          <a:stretch>
            <a:fillRect/>
          </a:stretch>
        </p:blipFill>
        <p:spPr>
          <a:xfrm>
            <a:off x="6180438" y="5217645"/>
            <a:ext cx="2035828" cy="152687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6"/>
          <a:stretch>
            <a:fillRect/>
          </a:stretch>
        </p:blipFill>
        <p:spPr>
          <a:xfrm>
            <a:off x="6601044" y="3800019"/>
            <a:ext cx="2308819" cy="1602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23618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Homework Exercise #2</a:t>
            </a:r>
            <a:endParaRPr lang="en-US" dirty="0">
              <a:solidFill>
                <a:schemeClr val="tx2"/>
              </a:solidFill>
            </a:endParaRPr>
          </a:p>
        </p:txBody>
      </p:sp>
      <p:pic>
        <p:nvPicPr>
          <p:cNvPr id="5" name="Picture 4"/>
          <p:cNvPicPr>
            <a:picLocks noChangeAspect="1"/>
          </p:cNvPicPr>
          <p:nvPr/>
        </p:nvPicPr>
        <p:blipFill>
          <a:blip r:embed="rId2"/>
          <a:stretch>
            <a:fillRect/>
          </a:stretch>
        </p:blipFill>
        <p:spPr>
          <a:xfrm>
            <a:off x="3505200" y="1758460"/>
            <a:ext cx="2133600" cy="3810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 name="Title 1"/>
          <p:cNvSpPr txBox="1">
            <a:spLocks/>
          </p:cNvSpPr>
          <p:nvPr/>
        </p:nvSpPr>
        <p:spPr>
          <a:xfrm>
            <a:off x="228609" y="5382848"/>
            <a:ext cx="8686800" cy="1045309"/>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3200" dirty="0" smtClean="0">
                <a:solidFill>
                  <a:schemeClr val="tx2"/>
                </a:solidFill>
              </a:rPr>
              <a:t>(can someone please bring the speaker one?)</a:t>
            </a:r>
            <a:endParaRPr lang="en-US" sz="3200" dirty="0">
              <a:solidFill>
                <a:schemeClr val="tx2"/>
              </a:solidFill>
            </a:endParaRPr>
          </a:p>
        </p:txBody>
      </p:sp>
    </p:spTree>
    <p:extLst>
      <p:ext uri="{BB962C8B-B14F-4D97-AF65-F5344CB8AC3E}">
        <p14:creationId xmlns:p14="http://schemas.microsoft.com/office/powerpoint/2010/main" val="107217517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152471"/>
            <a:ext cx="4672289" cy="5272197"/>
          </a:xfrm>
        </p:spPr>
        <p:txBody>
          <a:bodyPr>
            <a:normAutofit/>
          </a:bodyPr>
          <a:lstStyle/>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Tree>
    <p:extLst>
      <p:ext uri="{BB962C8B-B14F-4D97-AF65-F5344CB8AC3E}">
        <p14:creationId xmlns:p14="http://schemas.microsoft.com/office/powerpoint/2010/main" val="8474557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limits20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459" y="1605101"/>
            <a:ext cx="3854450" cy="31845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1) Direct Detection:</a:t>
            </a:r>
          </a:p>
          <a:p>
            <a:r>
              <a:rPr lang="en-US" sz="2000" dirty="0" smtClean="0">
                <a:solidFill>
                  <a:schemeClr val="tx2"/>
                </a:solidFill>
              </a:rPr>
              <a:t>Ruled out Z-mediated interactions more than a decade ago</a:t>
            </a:r>
          </a:p>
          <a:p>
            <a:r>
              <a:rPr lang="en-US" sz="2000" dirty="0" smtClean="0">
                <a:solidFill>
                  <a:schemeClr val="tx2"/>
                </a:solidFill>
              </a:rPr>
              <a:t>Are currently at roughly the sensitivity needed to test </a:t>
            </a:r>
            <a:r>
              <a:rPr lang="en-US" sz="2000" dirty="0">
                <a:solidFill>
                  <a:schemeClr val="tx2"/>
                </a:solidFill>
              </a:rPr>
              <a:t>H</a:t>
            </a:r>
            <a:r>
              <a:rPr lang="en-US" sz="2000" dirty="0" smtClean="0">
                <a:solidFill>
                  <a:schemeClr val="tx2"/>
                </a:solidFill>
              </a:rPr>
              <a:t>iggs-mediated scattering</a:t>
            </a:r>
          </a:p>
          <a:p>
            <a:r>
              <a:rPr lang="en-US" sz="2000" dirty="0" smtClean="0">
                <a:solidFill>
                  <a:schemeClr val="tx2"/>
                </a:solidFill>
              </a:rPr>
              <a:t>5-10 years from now, only very fine tuned and/or baroque WIMP models will remain beyond the reach of direct detection experiments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18" name="Donut 17"/>
          <p:cNvSpPr/>
          <p:nvPr/>
        </p:nvSpPr>
        <p:spPr>
          <a:xfrm rot="1667870">
            <a:off x="4883369" y="156528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686465" y="876166"/>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21" name="Straight Arrow Connector 20"/>
          <p:cNvCxnSpPr/>
          <p:nvPr/>
        </p:nvCxnSpPr>
        <p:spPr>
          <a:xfrm flipH="1">
            <a:off x="5572548" y="1240392"/>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Donut 21"/>
          <p:cNvSpPr/>
          <p:nvPr/>
        </p:nvSpPr>
        <p:spPr>
          <a:xfrm rot="1667870">
            <a:off x="7726862" y="314904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p:cNvCxnSpPr/>
          <p:nvPr/>
        </p:nvCxnSpPr>
        <p:spPr>
          <a:xfrm flipV="1">
            <a:off x="7196270" y="3598467"/>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35084" y="5141206"/>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41" name="TextBox 40"/>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8509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a:solidFill>
                  <a:schemeClr val="tx2"/>
                </a:solidFill>
              </a:rPr>
              <a:t>2</a:t>
            </a:r>
            <a:r>
              <a:rPr lang="en-US" sz="2000" b="1" dirty="0" smtClean="0">
                <a:solidFill>
                  <a:schemeClr val="tx2"/>
                </a:solidFill>
              </a:rPr>
              <a:t>) Indirect Detection:</a:t>
            </a:r>
          </a:p>
          <a:p>
            <a:r>
              <a:rPr lang="en-US" sz="2000" dirty="0">
                <a:solidFill>
                  <a:schemeClr val="tx2"/>
                </a:solidFill>
              </a:rPr>
              <a:t>G</a:t>
            </a:r>
            <a:r>
              <a:rPr lang="en-US" sz="2000" dirty="0" smtClean="0">
                <a:solidFill>
                  <a:schemeClr val="tx2"/>
                </a:solidFill>
              </a:rPr>
              <a:t>amma ray constraints are beginning to test the naïve thermal estimate for low mass WIMPs      (up to ~30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Several indirect experiments, including Fermi and AMS-02, will ultimately be sensitive to dark matter with masses up to several hundred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Heavier WIMPs, and WIMPs with suppressed annihilation cross sections </a:t>
            </a:r>
            <a:r>
              <a:rPr lang="en-US" sz="1800" dirty="0" smtClean="0">
                <a:solidFill>
                  <a:schemeClr val="tx2"/>
                </a:solidFill>
              </a:rPr>
              <a:t>(at low velocity) </a:t>
            </a:r>
            <a:r>
              <a:rPr lang="en-US" sz="2000" dirty="0" smtClean="0">
                <a:solidFill>
                  <a:schemeClr val="tx2"/>
                </a:solidFill>
              </a:rPr>
              <a:t>will remain beyond reach of current and planned experiments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503764" cy="338554"/>
          </a:xfrm>
          <a:prstGeom prst="rect">
            <a:avLst/>
          </a:prstGeom>
          <a:noFill/>
        </p:spPr>
        <p:txBody>
          <a:bodyPr wrap="none" rtlCol="0">
            <a:spAutoFit/>
          </a:bodyPr>
          <a:lstStyle/>
          <a:p>
            <a:r>
              <a:rPr lang="en-US" sz="1600" dirty="0" smtClean="0"/>
              <a:t>DM</a:t>
            </a:r>
            <a:endParaRPr lang="en-US" sz="1600" dirty="0"/>
          </a:p>
        </p:txBody>
      </p:sp>
      <p:sp>
        <p:nvSpPr>
          <p:cNvPr id="41" name="TextBox 40"/>
          <p:cNvSpPr txBox="1"/>
          <p:nvPr/>
        </p:nvSpPr>
        <p:spPr>
          <a:xfrm>
            <a:off x="8395621" y="5830230"/>
            <a:ext cx="492443" cy="338554"/>
          </a:xfrm>
          <a:prstGeom prst="rect">
            <a:avLst/>
          </a:prstGeom>
          <a:noFill/>
        </p:spPr>
        <p:txBody>
          <a:bodyPr wrap="none" rtlCol="0">
            <a:spAutoFit/>
          </a:bodyPr>
          <a:lstStyle/>
          <a:p>
            <a:r>
              <a:rPr lang="en-US" sz="1600" dirty="0" smtClean="0"/>
              <a:t>SM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882752" y="5480542"/>
            <a:ext cx="3936394" cy="338554"/>
          </a:xfrm>
          <a:prstGeom prst="rect">
            <a:avLst/>
          </a:prstGeom>
          <a:noFill/>
        </p:spPr>
        <p:txBody>
          <a:bodyPr wrap="none" rtlCol="0">
            <a:spAutoFit/>
          </a:bodyPr>
          <a:lstStyle/>
          <a:p>
            <a:r>
              <a:rPr lang="en-US" sz="1600" dirty="0" smtClean="0"/>
              <a:t>At Freeze-Out                   At Low </a:t>
            </a:r>
            <a:r>
              <a:rPr lang="en-US" sz="1600" dirty="0"/>
              <a:t>V</a:t>
            </a:r>
            <a:r>
              <a:rPr lang="en-US" sz="1600" dirty="0" smtClean="0"/>
              <a:t>elocity</a:t>
            </a:r>
            <a:endParaRPr lang="en-US" sz="1600" dirty="0"/>
          </a:p>
        </p:txBody>
      </p:sp>
      <p:pic>
        <p:nvPicPr>
          <p:cNvPr id="44" name="Picture 43"/>
          <p:cNvPicPr>
            <a:picLocks noChangeAspect="1" noChangeArrowheads="1"/>
          </p:cNvPicPr>
          <p:nvPr/>
        </p:nvPicPr>
        <p:blipFill rotWithShape="1">
          <a:blip r:embed="rId2">
            <a:extLst>
              <a:ext uri="{28A0092B-C50C-407E-A947-70E740481C1C}">
                <a14:useLocalDpi xmlns:a14="http://schemas.microsoft.com/office/drawing/2010/main" val="0"/>
              </a:ext>
            </a:extLst>
          </a:blip>
          <a:srcRect t="7090" b="9765"/>
          <a:stretch/>
        </p:blipFill>
        <p:spPr bwMode="auto">
          <a:xfrm>
            <a:off x="6300241" y="801073"/>
            <a:ext cx="2369959" cy="2637696"/>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45" name="Picture 44" descr="AMS"/>
          <p:cNvPicPr>
            <a:picLocks noChangeAspect="1" noChangeArrowheads="1"/>
          </p:cNvPicPr>
          <p:nvPr/>
        </p:nvPicPr>
        <p:blipFill>
          <a:blip r:embed="rId3">
            <a:extLst>
              <a:ext uri="{28A0092B-C50C-407E-A947-70E740481C1C}">
                <a14:useLocalDpi xmlns:a14="http://schemas.microsoft.com/office/drawing/2010/main" val="0"/>
              </a:ext>
            </a:extLst>
          </a:blip>
          <a:srcRect l="16676" t="17445" r="17291" b="6854"/>
          <a:stretch>
            <a:fillRect/>
          </a:stretch>
        </p:blipFill>
        <p:spPr bwMode="auto">
          <a:xfrm>
            <a:off x="4882752" y="3079031"/>
            <a:ext cx="3087957" cy="199119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6579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3) The LHC:</a:t>
            </a:r>
          </a:p>
          <a:p>
            <a:r>
              <a:rPr lang="en-US" sz="2000" dirty="0" smtClean="0">
                <a:solidFill>
                  <a:schemeClr val="tx2"/>
                </a:solidFill>
              </a:rPr>
              <a:t>The LHC will be sensitive to strongly coupled particles up to several </a:t>
            </a:r>
            <a:r>
              <a:rPr lang="en-US" sz="2000" dirty="0" err="1" smtClean="0">
                <a:solidFill>
                  <a:schemeClr val="tx2"/>
                </a:solidFill>
              </a:rPr>
              <a:t>TeV</a:t>
            </a:r>
            <a:r>
              <a:rPr lang="en-US" sz="2000" dirty="0" smtClean="0">
                <a:solidFill>
                  <a:schemeClr val="tx2"/>
                </a:solidFill>
              </a:rPr>
              <a:t>, but to isolated WIMPs only up to hundreds of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Worst case scenario: Isolated WIMPs interacting through light and very weakly coupled particles </a:t>
            </a:r>
          </a:p>
          <a:p>
            <a:r>
              <a:rPr lang="en-US" sz="2000" dirty="0" smtClean="0">
                <a:solidFill>
                  <a:schemeClr val="tx2"/>
                </a:solidFill>
              </a:rPr>
              <a:t>The prospects for discovering dark matter at the LHC depend very strongly on the rest of the broader particle physics framework, and less on the properties of the WIMP itself</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5951362"/>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04659"/>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10474"/>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5970900"/>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068593"/>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726675"/>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426139"/>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736444"/>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445677"/>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5957227"/>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10524"/>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416339"/>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5976765"/>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074458"/>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732540"/>
            <a:ext cx="492443" cy="338554"/>
          </a:xfrm>
          <a:prstGeom prst="rect">
            <a:avLst/>
          </a:prstGeom>
          <a:noFill/>
        </p:spPr>
        <p:txBody>
          <a:bodyPr wrap="none" rtlCol="0">
            <a:spAutoFit/>
          </a:bodyPr>
          <a:lstStyle/>
          <a:p>
            <a:r>
              <a:rPr lang="en-US" sz="1600" dirty="0" smtClean="0"/>
              <a:t>SM</a:t>
            </a:r>
            <a:endParaRPr lang="en-US" sz="1600" dirty="0"/>
          </a:p>
        </p:txBody>
      </p:sp>
      <p:sp>
        <p:nvSpPr>
          <p:cNvPr id="40" name="TextBox 39"/>
          <p:cNvSpPr txBox="1"/>
          <p:nvPr/>
        </p:nvSpPr>
        <p:spPr>
          <a:xfrm>
            <a:off x="7113498" y="6432004"/>
            <a:ext cx="492443" cy="338554"/>
          </a:xfrm>
          <a:prstGeom prst="rect">
            <a:avLst/>
          </a:prstGeom>
          <a:noFill/>
        </p:spPr>
        <p:txBody>
          <a:bodyPr wrap="none" rtlCol="0">
            <a:spAutoFit/>
          </a:bodyPr>
          <a:lstStyle/>
          <a:p>
            <a:r>
              <a:rPr lang="en-US" sz="1600" dirty="0"/>
              <a:t>S</a:t>
            </a:r>
            <a:r>
              <a:rPr lang="en-US" sz="1600" dirty="0" smtClean="0"/>
              <a:t>M</a:t>
            </a:r>
            <a:endParaRPr lang="en-US" sz="1600" dirty="0"/>
          </a:p>
        </p:txBody>
      </p:sp>
      <p:sp>
        <p:nvSpPr>
          <p:cNvPr id="41" name="TextBox 40"/>
          <p:cNvSpPr txBox="1"/>
          <p:nvPr/>
        </p:nvSpPr>
        <p:spPr>
          <a:xfrm>
            <a:off x="8395621" y="5742309"/>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sp>
        <p:nvSpPr>
          <p:cNvPr id="42" name="TextBox 41"/>
          <p:cNvSpPr txBox="1"/>
          <p:nvPr/>
        </p:nvSpPr>
        <p:spPr>
          <a:xfrm>
            <a:off x="8381948" y="6451542"/>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cxnSp>
        <p:nvCxnSpPr>
          <p:cNvPr id="43" name="Straight Arrow Connector 42"/>
          <p:cNvCxnSpPr/>
          <p:nvPr/>
        </p:nvCxnSpPr>
        <p:spPr>
          <a:xfrm>
            <a:off x="6488794" y="6224902"/>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47"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455" y="1527923"/>
            <a:ext cx="3156221" cy="1695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8"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986" y="3432251"/>
            <a:ext cx="2812935" cy="186916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9" name="Text Box 12"/>
          <p:cNvSpPr txBox="1">
            <a:spLocks noChangeArrowheads="1"/>
          </p:cNvSpPr>
          <p:nvPr/>
        </p:nvSpPr>
        <p:spPr bwMode="auto">
          <a:xfrm>
            <a:off x="4902185" y="1484933"/>
            <a:ext cx="8533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ATLAS</a:t>
            </a:r>
          </a:p>
        </p:txBody>
      </p:sp>
      <p:sp>
        <p:nvSpPr>
          <p:cNvPr id="50" name="Text Box 13"/>
          <p:cNvSpPr txBox="1">
            <a:spLocks noChangeArrowheads="1"/>
          </p:cNvSpPr>
          <p:nvPr/>
        </p:nvSpPr>
        <p:spPr bwMode="auto">
          <a:xfrm>
            <a:off x="7996723" y="3378221"/>
            <a:ext cx="64062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CMS</a:t>
            </a:r>
          </a:p>
        </p:txBody>
      </p:sp>
    </p:spTree>
    <p:extLst>
      <p:ext uri="{BB962C8B-B14F-4D97-AF65-F5344CB8AC3E}">
        <p14:creationId xmlns:p14="http://schemas.microsoft.com/office/powerpoint/2010/main" val="305885890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r>
              <a:rPr lang="en-US" sz="2000" dirty="0" smtClean="0">
                <a:solidFill>
                  <a:schemeClr val="tx2"/>
                </a:solidFill>
              </a:rPr>
              <a:t>All three of these search strategies are poised to tell us very interesting things about dark matter very soon</a:t>
            </a:r>
          </a:p>
          <a:p>
            <a:r>
              <a:rPr lang="en-US" sz="2000" dirty="0" smtClean="0">
                <a:solidFill>
                  <a:schemeClr val="tx2"/>
                </a:solidFill>
              </a:rPr>
              <a:t>For the first time, we should expect positive detections of WIMPs in the near future, and in multiple search techniques</a:t>
            </a:r>
          </a:p>
          <a:p>
            <a:r>
              <a:rPr lang="en-US" sz="2000" dirty="0" smtClean="0">
                <a:solidFill>
                  <a:schemeClr val="tx2"/>
                </a:solidFill>
              </a:rPr>
              <a:t>If no WIMPs are observed in the next several years, the entire paradigm of WIMP dark matter will be challenged, lending favor to </a:t>
            </a:r>
            <a:r>
              <a:rPr lang="en-US" sz="2000" dirty="0" err="1" smtClean="0">
                <a:solidFill>
                  <a:schemeClr val="tx2"/>
                </a:solidFill>
              </a:rPr>
              <a:t>axions</a:t>
            </a:r>
            <a:r>
              <a:rPr lang="en-US" sz="2000" dirty="0" smtClean="0">
                <a:solidFill>
                  <a:schemeClr val="tx2"/>
                </a:solidFill>
              </a:rPr>
              <a:t> and other classes of non-WIMP dark matter candidates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44"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829" y="1084385"/>
            <a:ext cx="2555874" cy="137333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5"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206633" y="2784982"/>
            <a:ext cx="1709475" cy="190424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a:stretch>
            <a:fillRect/>
          </a:stretch>
        </p:blipFill>
        <p:spPr>
          <a:xfrm>
            <a:off x="4815405" y="2754931"/>
            <a:ext cx="1861124" cy="18268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8704433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r>
              <a:rPr lang="en-US" sz="2000" dirty="0" smtClean="0">
                <a:solidFill>
                  <a:schemeClr val="tx2"/>
                </a:solidFill>
              </a:rPr>
              <a:t>Direct </a:t>
            </a:r>
            <a:r>
              <a:rPr lang="en-US" sz="2000" dirty="0">
                <a:solidFill>
                  <a:schemeClr val="tx2"/>
                </a:solidFill>
              </a:rPr>
              <a:t>d</a:t>
            </a:r>
            <a:r>
              <a:rPr lang="en-US" sz="2000" dirty="0" smtClean="0">
                <a:solidFill>
                  <a:schemeClr val="tx2"/>
                </a:solidFill>
              </a:rPr>
              <a:t>etection </a:t>
            </a:r>
            <a:r>
              <a:rPr lang="en-US" sz="2000" dirty="0">
                <a:solidFill>
                  <a:schemeClr val="tx2"/>
                </a:solidFill>
              </a:rPr>
              <a:t>e</a:t>
            </a:r>
            <a:r>
              <a:rPr lang="en-US" sz="2000" dirty="0" smtClean="0">
                <a:solidFill>
                  <a:schemeClr val="tx2"/>
                </a:solidFill>
              </a:rPr>
              <a:t>xperiments measure a                                  distribution of events connected to the WIMP’s 	                    mass and elastic scattering cross section, along 		          with the dark matter’s velocity distribution and </a:t>
            </a:r>
            <a:r>
              <a:rPr lang="en-US" sz="2000" dirty="0">
                <a:solidFill>
                  <a:schemeClr val="tx2"/>
                </a:solidFill>
              </a:rPr>
              <a:t>	</a:t>
            </a:r>
            <a:r>
              <a:rPr lang="en-US" sz="2000" dirty="0" smtClean="0">
                <a:solidFill>
                  <a:schemeClr val="tx2"/>
                </a:solidFill>
              </a:rPr>
              <a:t>	         local density</a:t>
            </a:r>
          </a:p>
          <a:p>
            <a:r>
              <a:rPr lang="en-US" sz="2000" dirty="0" smtClean="0">
                <a:solidFill>
                  <a:schemeClr val="tx2"/>
                </a:solidFill>
              </a:rPr>
              <a:t>Indirect detection experiments measure  		                          a spectrum of annihilation products  				 (gamma-rays, cosmic rays, etc.)                                                 determined by the WIMP’s mass, 		                            annihilation cross section, and 			          annihilation final states, along with 				            the dark matter distribution</a:t>
            </a:r>
          </a:p>
          <a:p>
            <a:r>
              <a:rPr lang="en-US" sz="2000" dirty="0" smtClean="0">
                <a:solidFill>
                  <a:schemeClr val="tx2"/>
                </a:solidFill>
              </a:rPr>
              <a:t>The LHC measures a distribution of events with missing energy,     but is the state stable? Or cosmologically relevant?</a:t>
            </a:r>
          </a:p>
          <a:p>
            <a:endParaRPr lang="en-US" sz="1800" dirty="0">
              <a:solidFill>
                <a:schemeClr val="tx2"/>
              </a:solidFill>
            </a:endParaRP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50641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Summary</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100" dirty="0" smtClean="0">
                <a:solidFill>
                  <a:schemeClr val="tx2"/>
                </a:solidFill>
              </a:rPr>
              <a:t>Weakly interacting massive particles provide a natural class of candidates for dark matter, with a simple and compelling explanation for the observed dark matter abundance</a:t>
            </a:r>
          </a:p>
          <a:p>
            <a:r>
              <a:rPr lang="en-US" sz="2100" dirty="0" smtClean="0">
                <a:solidFill>
                  <a:schemeClr val="tx2"/>
                </a:solidFill>
              </a:rPr>
              <a:t>Searches for dark matter a the LHC, as well  		               as direct and indirect astrophysical searches, 	                            are each approaching the sensitivity expected 			     to be required to detect dark matter 			            non-gravitationally</a:t>
            </a:r>
          </a:p>
          <a:p>
            <a:r>
              <a:rPr lang="en-US" sz="2100" dirty="0" smtClean="0">
                <a:solidFill>
                  <a:schemeClr val="tx2"/>
                </a:solidFill>
              </a:rPr>
              <a:t>A number of reported signals can be 				    interpreted as possible detections of 			</a:t>
            </a:r>
            <a:r>
              <a:rPr lang="en-US" sz="2100" dirty="0">
                <a:solidFill>
                  <a:schemeClr val="tx2"/>
                </a:solidFill>
              </a:rPr>
              <a:t> </a:t>
            </a:r>
            <a:r>
              <a:rPr lang="en-US" sz="2100" dirty="0" smtClean="0">
                <a:solidFill>
                  <a:schemeClr val="tx2"/>
                </a:solidFill>
              </a:rPr>
              <a:t>            dark matter 							        (DAMA, </a:t>
            </a:r>
            <a:r>
              <a:rPr lang="en-US" sz="2100" dirty="0" err="1" smtClean="0">
                <a:solidFill>
                  <a:schemeClr val="tx2"/>
                </a:solidFill>
              </a:rPr>
              <a:t>CoGeNT</a:t>
            </a:r>
            <a:r>
              <a:rPr lang="en-US" sz="2100" dirty="0" smtClean="0">
                <a:solidFill>
                  <a:schemeClr val="tx2"/>
                </a:solidFill>
              </a:rPr>
              <a:t>, CRESST… 				          Fermi, Haze…)</a:t>
            </a:r>
          </a:p>
          <a:p>
            <a:pPr marL="36576" indent="0">
              <a:buNone/>
            </a:pPr>
            <a:endParaRPr lang="en-US" sz="21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949" y="2100386"/>
            <a:ext cx="2337644" cy="12560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02315" y="3536447"/>
            <a:ext cx="1604914" cy="1787775"/>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470769" y="3536447"/>
            <a:ext cx="1665287" cy="1634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4" descr="AMS"/>
          <p:cNvPicPr>
            <a:picLocks noChangeAspect="1" noChangeArrowheads="1"/>
          </p:cNvPicPr>
          <p:nvPr/>
        </p:nvPicPr>
        <p:blipFill>
          <a:blip r:embed="rId5">
            <a:extLst>
              <a:ext uri="{28A0092B-C50C-407E-A947-70E740481C1C}">
                <a14:useLocalDpi xmlns:a14="http://schemas.microsoft.com/office/drawing/2010/main" val="0"/>
              </a:ext>
            </a:extLst>
          </a:blip>
          <a:srcRect l="16676" t="17445" r="17291" b="6854"/>
          <a:stretch>
            <a:fillRect/>
          </a:stretch>
        </p:blipFill>
        <p:spPr bwMode="auto">
          <a:xfrm>
            <a:off x="5731690" y="5444044"/>
            <a:ext cx="1975250" cy="127369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798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5" y="1230109"/>
            <a:ext cx="8866056" cy="5487629"/>
          </a:xfrm>
        </p:spPr>
        <p:txBody>
          <a:bodyPr>
            <a:normAutofit/>
          </a:bodyPr>
          <a:lstStyle/>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4" name="Rectangle 3"/>
          <p:cNvSpPr/>
          <p:nvPr/>
        </p:nvSpPr>
        <p:spPr>
          <a:xfrm>
            <a:off x="1113691" y="1084385"/>
            <a:ext cx="6770075" cy="45622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 name="Straight Connector 19"/>
          <p:cNvCxnSpPr/>
          <p:nvPr/>
        </p:nvCxnSpPr>
        <p:spPr>
          <a:xfrm>
            <a:off x="2082730" y="4802559"/>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072961" y="1778016"/>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594897">
            <a:off x="4278920" y="4874876"/>
            <a:ext cx="698178" cy="369332"/>
          </a:xfrm>
          <a:prstGeom prst="rect">
            <a:avLst/>
          </a:prstGeom>
          <a:noFill/>
          <a:ln>
            <a:noFill/>
          </a:ln>
        </p:spPr>
        <p:txBody>
          <a:bodyPr wrap="none" rtlCol="0">
            <a:spAutoFit/>
          </a:bodyPr>
          <a:lstStyle/>
          <a:p>
            <a:r>
              <a:rPr lang="en-US" dirty="0" smtClean="0">
                <a:solidFill>
                  <a:schemeClr val="bg1"/>
                </a:solidFill>
              </a:rPr>
              <a:t>2012</a:t>
            </a:r>
            <a:endParaRPr lang="en-US" dirty="0">
              <a:solidFill>
                <a:schemeClr val="bg1"/>
              </a:solidFill>
            </a:endParaRPr>
          </a:p>
        </p:txBody>
      </p:sp>
      <p:cxnSp>
        <p:nvCxnSpPr>
          <p:cNvPr id="32" name="Straight Connector 31"/>
          <p:cNvCxnSpPr/>
          <p:nvPr/>
        </p:nvCxnSpPr>
        <p:spPr>
          <a:xfrm>
            <a:off x="4432350" y="4734695"/>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594897">
            <a:off x="2702207" y="4880741"/>
            <a:ext cx="698178" cy="369332"/>
          </a:xfrm>
          <a:prstGeom prst="rect">
            <a:avLst/>
          </a:prstGeom>
          <a:noFill/>
          <a:ln>
            <a:noFill/>
          </a:ln>
        </p:spPr>
        <p:txBody>
          <a:bodyPr wrap="none" rtlCol="0">
            <a:spAutoFit/>
          </a:bodyPr>
          <a:lstStyle/>
          <a:p>
            <a:r>
              <a:rPr lang="en-US" dirty="0" smtClean="0">
                <a:solidFill>
                  <a:schemeClr val="bg1"/>
                </a:solidFill>
              </a:rPr>
              <a:t>2000</a:t>
            </a:r>
            <a:endParaRPr lang="en-US" dirty="0">
              <a:solidFill>
                <a:schemeClr val="bg1"/>
              </a:solidFill>
            </a:endParaRPr>
          </a:p>
        </p:txBody>
      </p:sp>
      <p:cxnSp>
        <p:nvCxnSpPr>
          <p:cNvPr id="36" name="Straight Connector 35"/>
          <p:cNvCxnSpPr/>
          <p:nvPr/>
        </p:nvCxnSpPr>
        <p:spPr>
          <a:xfrm>
            <a:off x="2855637"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2594897">
            <a:off x="5691521" y="4880741"/>
            <a:ext cx="698178" cy="369332"/>
          </a:xfrm>
          <a:prstGeom prst="rect">
            <a:avLst/>
          </a:prstGeom>
          <a:noFill/>
          <a:ln>
            <a:noFill/>
          </a:ln>
        </p:spPr>
        <p:txBody>
          <a:bodyPr wrap="none" rtlCol="0">
            <a:spAutoFit/>
          </a:bodyPr>
          <a:lstStyle/>
          <a:p>
            <a:r>
              <a:rPr lang="en-US" dirty="0" smtClean="0">
                <a:solidFill>
                  <a:schemeClr val="bg1"/>
                </a:solidFill>
              </a:rPr>
              <a:t>2020</a:t>
            </a:r>
            <a:endParaRPr lang="en-US" dirty="0">
              <a:solidFill>
                <a:schemeClr val="bg1"/>
              </a:solidFill>
            </a:endParaRPr>
          </a:p>
        </p:txBody>
      </p:sp>
      <p:cxnSp>
        <p:nvCxnSpPr>
          <p:cNvPr id="38" name="Straight Connector 37"/>
          <p:cNvCxnSpPr/>
          <p:nvPr/>
        </p:nvCxnSpPr>
        <p:spPr>
          <a:xfrm>
            <a:off x="5844951"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436759" y="3063731"/>
            <a:ext cx="2741250" cy="384721"/>
          </a:xfrm>
          <a:prstGeom prst="rect">
            <a:avLst/>
          </a:prstGeom>
          <a:noFill/>
        </p:spPr>
        <p:txBody>
          <a:bodyPr wrap="square" rtlCol="0">
            <a:spAutoFit/>
          </a:bodyPr>
          <a:lstStyle/>
          <a:p>
            <a:r>
              <a:rPr lang="en-US" sz="1900" dirty="0" smtClean="0">
                <a:solidFill>
                  <a:srgbClr val="000000"/>
                </a:solidFill>
              </a:rPr>
              <a:t>Experimental Sensitivity</a:t>
            </a:r>
            <a:endParaRPr lang="en-US" sz="1900" dirty="0">
              <a:solidFill>
                <a:srgbClr val="000000"/>
              </a:solidFill>
            </a:endParaRPr>
          </a:p>
        </p:txBody>
      </p:sp>
      <p:sp>
        <p:nvSpPr>
          <p:cNvPr id="44" name="Rectangle 43"/>
          <p:cNvSpPr/>
          <p:nvPr/>
        </p:nvSpPr>
        <p:spPr>
          <a:xfrm>
            <a:off x="2094382" y="3038231"/>
            <a:ext cx="4833890" cy="1357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286000" y="1778016"/>
            <a:ext cx="4135410" cy="2848701"/>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598614" y="3536392"/>
            <a:ext cx="4526799" cy="353943"/>
          </a:xfrm>
          <a:prstGeom prst="rect">
            <a:avLst/>
          </a:prstGeom>
          <a:noFill/>
        </p:spPr>
        <p:txBody>
          <a:bodyPr wrap="square" rtlCol="0">
            <a:spAutoFit/>
          </a:bodyPr>
          <a:lstStyle/>
          <a:p>
            <a:r>
              <a:rPr lang="en-US" sz="1700" dirty="0" smtClean="0">
                <a:solidFill>
                  <a:srgbClr val="000000"/>
                </a:solidFill>
              </a:rPr>
              <a:t>WIMP Models</a:t>
            </a:r>
            <a:endParaRPr lang="en-US" sz="1700" dirty="0">
              <a:solidFill>
                <a:srgbClr val="000000"/>
              </a:solidFill>
            </a:endParaRPr>
          </a:p>
        </p:txBody>
      </p:sp>
      <p:cxnSp>
        <p:nvCxnSpPr>
          <p:cNvPr id="16" name="Straight Connector 15"/>
          <p:cNvCxnSpPr/>
          <p:nvPr/>
        </p:nvCxnSpPr>
        <p:spPr>
          <a:xfrm>
            <a:off x="6928272" y="1787785"/>
            <a:ext cx="0"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72961" y="1778016"/>
            <a:ext cx="21421"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6076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with Microwave and Radio Telescopes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Electrons/positrons produced in dark matter annihilations lose energy via synchrotron emission, producing signals at radio/microwave wavelengths</a:t>
            </a:r>
          </a:p>
          <a:p>
            <a:r>
              <a:rPr lang="en-US" sz="2000" dirty="0" smtClean="0">
                <a:solidFill>
                  <a:schemeClr val="tx2"/>
                </a:solidFill>
              </a:rPr>
              <a:t>In 2004, Doug </a:t>
            </a:r>
            <a:r>
              <a:rPr lang="en-US" sz="2000" dirty="0" err="1" smtClean="0">
                <a:solidFill>
                  <a:schemeClr val="tx2"/>
                </a:solidFill>
              </a:rPr>
              <a:t>Finkbeiner</a:t>
            </a:r>
            <a:r>
              <a:rPr lang="en-US" sz="2000" dirty="0" smtClean="0">
                <a:solidFill>
                  <a:schemeClr val="tx2"/>
                </a:solidFill>
              </a:rPr>
              <a:t> discovered an excess of hard synchrotron emission around the Inner Galaxy in WMAP data</a:t>
            </a:r>
          </a:p>
          <a:p>
            <a:r>
              <a:rPr lang="en-US" sz="2000" dirty="0" smtClean="0">
                <a:solidFill>
                  <a:schemeClr val="tx2"/>
                </a:solidFill>
              </a:rPr>
              <a:t>Very recently, the Planck collaboration has “unambiguously” confirmed the presence of this synchrotron haze</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920" y="970710"/>
            <a:ext cx="3143250" cy="19288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 descr="PIA15228_ip.jpg"/>
          <p:cNvPicPr>
            <a:picLocks noChangeAspect="1"/>
          </p:cNvPicPr>
          <p:nvPr/>
        </p:nvPicPr>
        <p:blipFill rotWithShape="1">
          <a:blip r:embed="rId3">
            <a:extLst>
              <a:ext uri="{28A0092B-C50C-407E-A947-70E740481C1C}">
                <a14:useLocalDpi xmlns:a14="http://schemas.microsoft.com/office/drawing/2010/main" val="0"/>
              </a:ext>
            </a:extLst>
          </a:blip>
          <a:srcRect t="13390" b="15119"/>
          <a:stretch/>
        </p:blipFill>
        <p:spPr bwMode="auto">
          <a:xfrm>
            <a:off x="5464058" y="3682999"/>
            <a:ext cx="3429000" cy="183857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5" name="Text Box 8"/>
          <p:cNvSpPr txBox="1">
            <a:spLocks noChangeArrowheads="1"/>
          </p:cNvSpPr>
          <p:nvPr/>
        </p:nvSpPr>
        <p:spPr bwMode="auto">
          <a:xfrm>
            <a:off x="6231920" y="2899522"/>
            <a:ext cx="1935162"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rgbClr val="D4D2D0"/>
                </a:solidFill>
              </a:rPr>
              <a:t>WMAP (22 GHz)</a:t>
            </a:r>
          </a:p>
        </p:txBody>
      </p:sp>
      <p:sp>
        <p:nvSpPr>
          <p:cNvPr id="16" name="Text Box 9"/>
          <p:cNvSpPr txBox="1">
            <a:spLocks noChangeArrowheads="1"/>
          </p:cNvSpPr>
          <p:nvPr/>
        </p:nvSpPr>
        <p:spPr bwMode="auto">
          <a:xfrm>
            <a:off x="5326921" y="6072308"/>
            <a:ext cx="3889375" cy="77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Finkbeiner</a:t>
            </a:r>
            <a:r>
              <a:rPr lang="en-US" sz="1500" dirty="0"/>
              <a:t>, </a:t>
            </a:r>
            <a:r>
              <a:rPr lang="en-US" sz="1500" dirty="0" err="1"/>
              <a:t>astro-ph</a:t>
            </a:r>
            <a:r>
              <a:rPr lang="en-US" sz="1500" dirty="0"/>
              <a:t>/0409027; </a:t>
            </a:r>
          </a:p>
          <a:p>
            <a:r>
              <a:rPr lang="en-US" sz="1500" dirty="0"/>
              <a:t>Hooper, </a:t>
            </a:r>
            <a:r>
              <a:rPr lang="en-US" sz="1500" dirty="0" err="1"/>
              <a:t>Finkbeiner</a:t>
            </a:r>
            <a:r>
              <a:rPr lang="en-US" sz="1500" dirty="0"/>
              <a:t>, </a:t>
            </a:r>
            <a:r>
              <a:rPr lang="en-US" sz="1500" dirty="0" err="1"/>
              <a:t>Dobler</a:t>
            </a:r>
            <a:r>
              <a:rPr lang="en-US" sz="1500" dirty="0"/>
              <a:t>, PRD (2007); </a:t>
            </a:r>
            <a:r>
              <a:rPr lang="en-US" sz="1500" dirty="0" err="1"/>
              <a:t>Dobler</a:t>
            </a:r>
            <a:r>
              <a:rPr lang="en-US" sz="1500" dirty="0"/>
              <a:t>, </a:t>
            </a:r>
            <a:r>
              <a:rPr lang="en-US" sz="1500" dirty="0" err="1"/>
              <a:t>Finkbeiner</a:t>
            </a:r>
            <a:r>
              <a:rPr lang="en-US" sz="1500" dirty="0"/>
              <a:t>, </a:t>
            </a:r>
            <a:r>
              <a:rPr lang="en-US" sz="1500" dirty="0" err="1"/>
              <a:t>ApJ</a:t>
            </a:r>
            <a:r>
              <a:rPr lang="en-US" sz="1500" dirty="0"/>
              <a:t> (2008)</a:t>
            </a:r>
          </a:p>
        </p:txBody>
      </p:sp>
      <p:sp>
        <p:nvSpPr>
          <p:cNvPr id="21" name="Text Box 8"/>
          <p:cNvSpPr txBox="1">
            <a:spLocks noChangeArrowheads="1"/>
          </p:cNvSpPr>
          <p:nvPr/>
        </p:nvSpPr>
        <p:spPr bwMode="auto">
          <a:xfrm>
            <a:off x="5881082" y="5521572"/>
            <a:ext cx="25146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chemeClr val="tx2"/>
                </a:solidFill>
              </a:rPr>
              <a:t>Planck (30 and 44 GHz)</a:t>
            </a:r>
          </a:p>
        </p:txBody>
      </p:sp>
    </p:spTree>
    <p:extLst>
      <p:ext uri="{BB962C8B-B14F-4D97-AF65-F5344CB8AC3E}">
        <p14:creationId xmlns:p14="http://schemas.microsoft.com/office/powerpoint/2010/main" val="40414428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7467600" cy="1143000"/>
          </a:xfrm>
        </p:spPr>
        <p:txBody>
          <a:bodyPr/>
          <a:lstStyle/>
          <a:p>
            <a:r>
              <a:rPr lang="en-US" dirty="0" smtClean="0">
                <a:solidFill>
                  <a:schemeClr val="tx2"/>
                </a:solidFill>
              </a:rPr>
              <a:t>Evidence for Dark Matter</a:t>
            </a:r>
            <a:endParaRPr lang="en-US" dirty="0">
              <a:solidFill>
                <a:schemeClr val="tx2"/>
              </a:solidFill>
            </a:endParaRPr>
          </a:p>
        </p:txBody>
      </p:sp>
      <p:sp>
        <p:nvSpPr>
          <p:cNvPr id="3" name="Content Placeholder 2"/>
          <p:cNvSpPr>
            <a:spLocks noGrp="1"/>
          </p:cNvSpPr>
          <p:nvPr>
            <p:ph idx="1"/>
          </p:nvPr>
        </p:nvSpPr>
        <p:spPr>
          <a:xfrm>
            <a:off x="112625" y="1226090"/>
            <a:ext cx="4633630" cy="4525963"/>
          </a:xfrm>
        </p:spPr>
        <p:txBody>
          <a:bodyPr>
            <a:normAutofit/>
          </a:bodyPr>
          <a:lstStyle/>
          <a:p>
            <a:r>
              <a:rPr lang="en-US" sz="2200" dirty="0" smtClean="0">
                <a:solidFill>
                  <a:schemeClr val="tx2"/>
                </a:solidFill>
              </a:rPr>
              <a:t>There is a wide variety of evidence indicating that dark matter exists</a:t>
            </a:r>
          </a:p>
          <a:p>
            <a:r>
              <a:rPr lang="en-US" sz="2200" dirty="0" smtClean="0">
                <a:solidFill>
                  <a:schemeClr val="tx2"/>
                </a:solidFill>
              </a:rPr>
              <a:t>Each of these observations infer dark matter’s presence uniquely through its gravitational influence</a:t>
            </a:r>
          </a:p>
          <a:p>
            <a:r>
              <a:rPr lang="en-US" sz="2200" dirty="0" smtClean="0">
                <a:solidFill>
                  <a:schemeClr val="tx2"/>
                </a:solidFill>
              </a:rPr>
              <a:t>To-date, no (non-controversial) observations have been made of dark matter’s electroweak    or other non-gravitational interactions</a:t>
            </a:r>
          </a:p>
        </p:txBody>
      </p:sp>
      <p:pic>
        <p:nvPicPr>
          <p:cNvPr id="4" name="Picture 1030" descr="f12_spectrum_m"/>
          <p:cNvPicPr>
            <a:picLocks noChangeAspect="1" noChangeArrowheads="1"/>
          </p:cNvPicPr>
          <p:nvPr/>
        </p:nvPicPr>
        <p:blipFill>
          <a:blip r:embed="rId2">
            <a:extLst>
              <a:ext uri="{28A0092B-C50C-407E-A947-70E740481C1C}">
                <a14:useLocalDpi xmlns:a14="http://schemas.microsoft.com/office/drawing/2010/main" val="0"/>
              </a:ext>
            </a:extLst>
          </a:blip>
          <a:srcRect b="47504"/>
          <a:stretch>
            <a:fillRect/>
          </a:stretch>
        </p:blipFill>
        <p:spPr bwMode="auto">
          <a:xfrm>
            <a:off x="6427775" y="1895550"/>
            <a:ext cx="2286000" cy="1476375"/>
          </a:xfrm>
          <a:prstGeom prst="rect">
            <a:avLst/>
          </a:prstGeom>
          <a:noFill/>
          <a:ln w="9525">
            <a:solidFill>
              <a:schemeClr val="tx1"/>
            </a:solidFill>
            <a:miter lim="800000"/>
            <a:headEnd/>
            <a:tailEnd/>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6" name="Picture 1032" descr="bbnconstrain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75" y="3038550"/>
            <a:ext cx="1855788" cy="2438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7" name="Picture 1033" descr="hubbleDeep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75" y="1285950"/>
            <a:ext cx="2133600" cy="16398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5"/>
          <a:stretch>
            <a:fillRect/>
          </a:stretch>
        </p:blipFill>
        <p:spPr>
          <a:xfrm>
            <a:off x="6180438" y="5217645"/>
            <a:ext cx="2035828" cy="152687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6"/>
          <a:stretch>
            <a:fillRect/>
          </a:stretch>
        </p:blipFill>
        <p:spPr>
          <a:xfrm>
            <a:off x="6601044" y="3800019"/>
            <a:ext cx="2308819" cy="1602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174166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with Microwave and Radio Telescopes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 number of observations at radio frequencies, including those of the ARCADE 2 collaboration, have revealed an isotropic background with  a power-law spectrum, ~E</a:t>
            </a:r>
            <a:r>
              <a:rPr lang="en-US" sz="2000" baseline="30000" dirty="0" smtClean="0">
                <a:solidFill>
                  <a:schemeClr val="tx2"/>
                </a:solidFill>
              </a:rPr>
              <a:t>-2.6</a:t>
            </a:r>
          </a:p>
          <a:p>
            <a:r>
              <a:rPr lang="en-US" sz="2000" dirty="0" smtClean="0">
                <a:solidFill>
                  <a:schemeClr val="tx2"/>
                </a:solidFill>
              </a:rPr>
              <a:t>Estimates of the contribution from unresolved radio sources fall short of this flux by a factor of ~5-6</a:t>
            </a:r>
          </a:p>
          <a:p>
            <a:r>
              <a:rPr lang="en-US" sz="2000" dirty="0" smtClean="0">
                <a:solidFill>
                  <a:schemeClr val="tx2"/>
                </a:solidFill>
              </a:rPr>
              <a:t>Could synchrotron emission from cosmological dark matter annihilations provide a significant contribution?</a:t>
            </a:r>
          </a:p>
          <a:p>
            <a:pPr marL="36576" indent="0">
              <a:buNone/>
            </a:pPr>
            <a:r>
              <a:rPr lang="en-US" sz="2000" dirty="0" smtClean="0">
                <a:solidFill>
                  <a:schemeClr val="tx2"/>
                </a:solidFill>
              </a:rPr>
              <a:t>- Yes, possibly, but requires light masses and </a:t>
            </a:r>
            <a:r>
              <a:rPr lang="en-US" sz="2000" dirty="0" err="1" smtClean="0">
                <a:solidFill>
                  <a:schemeClr val="tx2"/>
                </a:solidFill>
              </a:rPr>
              <a:t>leptonic</a:t>
            </a:r>
            <a:r>
              <a:rPr lang="en-US" sz="2000" dirty="0" smtClean="0">
                <a:solidFill>
                  <a:schemeClr val="tx2"/>
                </a:solidFill>
              </a:rPr>
              <a:t> annihilation channels</a:t>
            </a: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pic>
        <p:nvPicPr>
          <p:cNvPr id="5" name="Picture 4"/>
          <p:cNvPicPr>
            <a:picLocks noChangeAspect="1"/>
          </p:cNvPicPr>
          <p:nvPr/>
        </p:nvPicPr>
        <p:blipFill rotWithShape="1">
          <a:blip r:embed="rId2"/>
          <a:srcRect l="49988"/>
          <a:stretch/>
        </p:blipFill>
        <p:spPr>
          <a:xfrm>
            <a:off x="5255844" y="3829800"/>
            <a:ext cx="3522351" cy="274848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rotWithShape="1">
          <a:blip r:embed="rId2"/>
          <a:srcRect r="49801"/>
          <a:stretch/>
        </p:blipFill>
        <p:spPr>
          <a:xfrm>
            <a:off x="5255845" y="941793"/>
            <a:ext cx="3551658" cy="276101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6" name="Left Brace 5"/>
          <p:cNvSpPr/>
          <p:nvPr/>
        </p:nvSpPr>
        <p:spPr>
          <a:xfrm rot="5400000">
            <a:off x="7923789" y="2021273"/>
            <a:ext cx="310718" cy="1074610"/>
          </a:xfrm>
          <a:prstGeom prst="leftBrace">
            <a:avLst>
              <a:gd name="adj1" fmla="val 0"/>
              <a:gd name="adj2" fmla="val 50000"/>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7629762" y="2178541"/>
            <a:ext cx="967157" cy="276999"/>
          </a:xfrm>
          <a:prstGeom prst="rect">
            <a:avLst/>
          </a:prstGeom>
          <a:noFill/>
        </p:spPr>
        <p:txBody>
          <a:bodyPr wrap="none" rtlCol="0">
            <a:spAutoFit/>
          </a:bodyPr>
          <a:lstStyle/>
          <a:p>
            <a:r>
              <a:rPr lang="en-US" sz="1200" dirty="0" smtClean="0">
                <a:solidFill>
                  <a:schemeClr val="bg1"/>
                </a:solidFill>
              </a:rPr>
              <a:t>ARCADE 2</a:t>
            </a:r>
            <a:endParaRPr lang="en-US" sz="1200" dirty="0">
              <a:solidFill>
                <a:schemeClr val="bg1"/>
              </a:solidFill>
            </a:endParaRPr>
          </a:p>
        </p:txBody>
      </p:sp>
      <p:sp>
        <p:nvSpPr>
          <p:cNvPr id="10" name="TextBox 9"/>
          <p:cNvSpPr txBox="1"/>
          <p:nvPr/>
        </p:nvSpPr>
        <p:spPr>
          <a:xfrm>
            <a:off x="6340234" y="2950313"/>
            <a:ext cx="1159692" cy="276999"/>
          </a:xfrm>
          <a:prstGeom prst="rect">
            <a:avLst/>
          </a:prstGeom>
          <a:noFill/>
        </p:spPr>
        <p:txBody>
          <a:bodyPr wrap="none" rtlCol="0">
            <a:spAutoFit/>
          </a:bodyPr>
          <a:lstStyle/>
          <a:p>
            <a:r>
              <a:rPr lang="en-US" sz="1200" dirty="0" smtClean="0">
                <a:solidFill>
                  <a:srgbClr val="000000"/>
                </a:solidFill>
              </a:rPr>
              <a:t>Reich &amp; Reich</a:t>
            </a:r>
            <a:endParaRPr lang="en-US" sz="1200" dirty="0">
              <a:solidFill>
                <a:srgbClr val="000000"/>
              </a:solidFill>
            </a:endParaRPr>
          </a:p>
        </p:txBody>
      </p:sp>
      <p:cxnSp>
        <p:nvCxnSpPr>
          <p:cNvPr id="17" name="Straight Arrow Connector 16"/>
          <p:cNvCxnSpPr/>
          <p:nvPr/>
        </p:nvCxnSpPr>
        <p:spPr>
          <a:xfrm flipV="1">
            <a:off x="7180386" y="2823309"/>
            <a:ext cx="136769" cy="2051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78245" y="1930433"/>
            <a:ext cx="1082673" cy="276999"/>
          </a:xfrm>
          <a:prstGeom prst="rect">
            <a:avLst/>
          </a:prstGeom>
          <a:noFill/>
        </p:spPr>
        <p:txBody>
          <a:bodyPr wrap="none" rtlCol="0">
            <a:spAutoFit/>
          </a:bodyPr>
          <a:lstStyle/>
          <a:p>
            <a:r>
              <a:rPr lang="en-US" sz="1200" dirty="0" err="1" smtClean="0">
                <a:solidFill>
                  <a:srgbClr val="000000"/>
                </a:solidFill>
              </a:rPr>
              <a:t>Haslam</a:t>
            </a:r>
            <a:r>
              <a:rPr lang="en-US" sz="1200" dirty="0" smtClean="0">
                <a:solidFill>
                  <a:srgbClr val="000000"/>
                </a:solidFill>
              </a:rPr>
              <a:t> et al.</a:t>
            </a:r>
            <a:endParaRPr lang="en-US" sz="1200" dirty="0">
              <a:solidFill>
                <a:srgbClr val="000000"/>
              </a:solidFill>
            </a:endParaRPr>
          </a:p>
        </p:txBody>
      </p:sp>
      <p:cxnSp>
        <p:nvCxnSpPr>
          <p:cNvPr id="22" name="Straight Arrow Connector 21"/>
          <p:cNvCxnSpPr/>
          <p:nvPr/>
        </p:nvCxnSpPr>
        <p:spPr>
          <a:xfrm flipH="1">
            <a:off x="7033845" y="2223501"/>
            <a:ext cx="123099" cy="2042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557113" y="1545538"/>
            <a:ext cx="1031577" cy="276999"/>
          </a:xfrm>
          <a:prstGeom prst="rect">
            <a:avLst/>
          </a:prstGeom>
          <a:noFill/>
        </p:spPr>
        <p:txBody>
          <a:bodyPr wrap="none" rtlCol="0">
            <a:spAutoFit/>
          </a:bodyPr>
          <a:lstStyle/>
          <a:p>
            <a:r>
              <a:rPr lang="en-US" sz="1200" dirty="0" smtClean="0">
                <a:solidFill>
                  <a:srgbClr val="000000"/>
                </a:solidFill>
              </a:rPr>
              <a:t>Maeda et al.</a:t>
            </a:r>
            <a:endParaRPr lang="en-US" sz="1200" dirty="0">
              <a:solidFill>
                <a:srgbClr val="000000"/>
              </a:solidFill>
            </a:endParaRPr>
          </a:p>
        </p:txBody>
      </p:sp>
      <p:cxnSp>
        <p:nvCxnSpPr>
          <p:cNvPr id="24" name="Straight Arrow Connector 23"/>
          <p:cNvCxnSpPr/>
          <p:nvPr/>
        </p:nvCxnSpPr>
        <p:spPr>
          <a:xfrm flipH="1" flipV="1">
            <a:off x="6389078" y="1621694"/>
            <a:ext cx="240322" cy="8014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33671" y="1170412"/>
            <a:ext cx="980181" cy="276999"/>
          </a:xfrm>
          <a:prstGeom prst="rect">
            <a:avLst/>
          </a:prstGeom>
          <a:noFill/>
        </p:spPr>
        <p:txBody>
          <a:bodyPr wrap="none" rtlCol="0">
            <a:spAutoFit/>
          </a:bodyPr>
          <a:lstStyle/>
          <a:p>
            <a:r>
              <a:rPr lang="en-US" sz="1200" dirty="0" smtClean="0">
                <a:solidFill>
                  <a:srgbClr val="000000"/>
                </a:solidFill>
              </a:rPr>
              <a:t>Roger et al.</a:t>
            </a:r>
            <a:endParaRPr lang="en-US" sz="1200" dirty="0">
              <a:solidFill>
                <a:srgbClr val="000000"/>
              </a:solidFill>
            </a:endParaRPr>
          </a:p>
        </p:txBody>
      </p:sp>
      <p:cxnSp>
        <p:nvCxnSpPr>
          <p:cNvPr id="28" name="Straight Arrow Connector 27"/>
          <p:cNvCxnSpPr/>
          <p:nvPr/>
        </p:nvCxnSpPr>
        <p:spPr>
          <a:xfrm flipH="1">
            <a:off x="6183924" y="1326714"/>
            <a:ext cx="42203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98310" y="4015153"/>
            <a:ext cx="2618143" cy="2100385"/>
          </a:xfrm>
          <a:prstGeom prst="line">
            <a:avLst/>
          </a:prstGeom>
          <a:ln w="3175" cmpd="sng">
            <a:solidFill>
              <a:srgbClr val="000000"/>
            </a:solidFill>
            <a:prstDash val="lgDash"/>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29927" y="2538095"/>
            <a:ext cx="526632" cy="276999"/>
          </a:xfrm>
          <a:prstGeom prst="rect">
            <a:avLst/>
          </a:prstGeom>
          <a:noFill/>
        </p:spPr>
        <p:txBody>
          <a:bodyPr wrap="none" rtlCol="0">
            <a:spAutoFit/>
          </a:bodyPr>
          <a:lstStyle/>
          <a:p>
            <a:r>
              <a:rPr lang="en-US" sz="1200" dirty="0" smtClean="0">
                <a:solidFill>
                  <a:srgbClr val="000000"/>
                </a:solidFill>
              </a:rPr>
              <a:t>CMB</a:t>
            </a:r>
            <a:endParaRPr lang="en-US" sz="1200" dirty="0">
              <a:solidFill>
                <a:srgbClr val="000000"/>
              </a:solidFill>
            </a:endParaRPr>
          </a:p>
        </p:txBody>
      </p:sp>
    </p:spTree>
    <p:extLst>
      <p:ext uri="{BB962C8B-B14F-4D97-AF65-F5344CB8AC3E}">
        <p14:creationId xmlns:p14="http://schemas.microsoft.com/office/powerpoint/2010/main" val="276299291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132933"/>
            <a:ext cx="5104902" cy="5412459"/>
          </a:xfrm>
        </p:spPr>
        <p:txBody>
          <a:bodyPr>
            <a:normAutofit/>
          </a:bodyPr>
          <a:lstStyle/>
          <a:p>
            <a:r>
              <a:rPr lang="en-US" sz="2000" dirty="0" smtClean="0">
                <a:solidFill>
                  <a:schemeClr val="tx2"/>
                </a:solidFill>
              </a:rPr>
              <a:t>WIMP annihilations are generally predicted to produce equal quantities of matter and antimatter</a:t>
            </a:r>
          </a:p>
          <a:p>
            <a:r>
              <a:rPr lang="en-US" sz="2000" dirty="0" smtClean="0">
                <a:solidFill>
                  <a:schemeClr val="tx2"/>
                </a:solidFill>
              </a:rPr>
              <a:t>A large flux of antimatter in the cosmic ray spectrum could be indicative of a contribution from dark matter</a:t>
            </a:r>
          </a:p>
          <a:p>
            <a:r>
              <a:rPr lang="en-US" sz="2000" dirty="0" smtClean="0">
                <a:solidFill>
                  <a:schemeClr val="tx2"/>
                </a:solidFill>
              </a:rPr>
              <a:t>The PAMELA Collaboration’s measurement of the cosmic ray positron fraction got many of us       very excited for this reason</a:t>
            </a:r>
          </a:p>
          <a:p>
            <a:r>
              <a:rPr lang="en-US" sz="2000" dirty="0" smtClean="0">
                <a:solidFill>
                  <a:schemeClr val="tx2"/>
                </a:solidFill>
              </a:rPr>
              <a:t>Excess positrons now appear likely     to originate from astrophysical        sources (pulsars?), although            </a:t>
            </a:r>
            <a:r>
              <a:rPr lang="en-US" sz="2000" dirty="0" err="1" smtClean="0">
                <a:solidFill>
                  <a:schemeClr val="tx2"/>
                </a:solidFill>
              </a:rPr>
              <a:t>TeV</a:t>
            </a:r>
            <a:r>
              <a:rPr lang="en-US" sz="2000" dirty="0" smtClean="0">
                <a:solidFill>
                  <a:schemeClr val="tx2"/>
                </a:solidFill>
              </a:rPr>
              <a:t>-scale dark force models remain     a viable possibility                            </a:t>
            </a:r>
            <a:r>
              <a:rPr lang="en-US" sz="1700" dirty="0" smtClean="0">
                <a:solidFill>
                  <a:schemeClr val="tx2"/>
                </a:solidFill>
              </a:rPr>
              <a:t>(</a:t>
            </a:r>
            <a:r>
              <a:rPr lang="en-US" sz="1700" dirty="0" err="1" smtClean="0">
                <a:solidFill>
                  <a:schemeClr val="tx2"/>
                </a:solidFill>
              </a:rPr>
              <a:t>Arkani-Hamed</a:t>
            </a:r>
            <a:r>
              <a:rPr lang="en-US" sz="1700" dirty="0" smtClean="0">
                <a:solidFill>
                  <a:schemeClr val="tx2"/>
                </a:solidFill>
              </a:rPr>
              <a:t>, </a:t>
            </a:r>
            <a:r>
              <a:rPr lang="en-US" sz="1700" dirty="0" err="1" smtClean="0">
                <a:solidFill>
                  <a:schemeClr val="tx2"/>
                </a:solidFill>
              </a:rPr>
              <a:t>Finkbeiner</a:t>
            </a:r>
            <a:r>
              <a:rPr lang="en-US" sz="1700" dirty="0" smtClean="0">
                <a:solidFill>
                  <a:schemeClr val="tx2"/>
                </a:solidFill>
              </a:rPr>
              <a:t>, </a:t>
            </a:r>
            <a:r>
              <a:rPr lang="en-US" sz="1700" dirty="0" err="1" smtClean="0">
                <a:solidFill>
                  <a:schemeClr val="tx2"/>
                </a:solidFill>
              </a:rPr>
              <a:t>Slayter</a:t>
            </a:r>
            <a:r>
              <a:rPr lang="en-US" sz="1700" dirty="0" smtClean="0">
                <a:solidFill>
                  <a:schemeClr val="tx2"/>
                </a:solidFill>
              </a:rPr>
              <a:t>,        Weiner, PRD, arXiv:0810.0713)</a:t>
            </a:r>
            <a:endParaRPr lang="en-US" sz="22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3" name="Picture 12" descr="propa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703" y="4210538"/>
            <a:ext cx="4022348" cy="2140648"/>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150" y="1377496"/>
            <a:ext cx="3275623" cy="258594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8848284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AMS-02 was deployed on the International Space Station last year </a:t>
            </a:r>
          </a:p>
          <a:p>
            <a:r>
              <a:rPr lang="en-US" sz="2000" dirty="0" smtClean="0">
                <a:solidFill>
                  <a:schemeClr val="tx2"/>
                </a:solidFill>
              </a:rPr>
              <a:t>With ~10</a:t>
            </a:r>
            <a:r>
              <a:rPr lang="en-US" sz="2000" baseline="30000" dirty="0" smtClean="0">
                <a:solidFill>
                  <a:schemeClr val="tx2"/>
                </a:solidFill>
              </a:rPr>
              <a:t>2</a:t>
            </a:r>
            <a:r>
              <a:rPr lang="en-US" sz="2000" dirty="0" smtClean="0">
                <a:solidFill>
                  <a:schemeClr val="tx2"/>
                </a:solidFill>
              </a:rPr>
              <a:t> times greater acceptance than PAMELA, and significantly better ability to distinguish between electrons, positrons, protons, antiprotons and various species of nuclei, AMS represents a major leap forward</a:t>
            </a:r>
          </a:p>
          <a:p>
            <a:r>
              <a:rPr lang="en-US" sz="2000" dirty="0" smtClean="0">
                <a:solidFill>
                  <a:schemeClr val="tx2"/>
                </a:solidFill>
              </a:rPr>
              <a:t>Anti-proton channel expected to be sensitive to WIMPs up to ~500 </a:t>
            </a:r>
            <a:r>
              <a:rPr lang="en-US" sz="2000" dirty="0" err="1">
                <a:solidFill>
                  <a:schemeClr val="tx2"/>
                </a:solidFill>
              </a:rPr>
              <a:t>G</a:t>
            </a:r>
            <a:r>
              <a:rPr lang="en-US" sz="2000" dirty="0" err="1" smtClean="0">
                <a:solidFill>
                  <a:schemeClr val="tx2"/>
                </a:solidFill>
              </a:rPr>
              <a:t>eV</a:t>
            </a:r>
            <a:r>
              <a:rPr lang="en-US" sz="2000" dirty="0" smtClean="0">
                <a:solidFill>
                  <a:schemeClr val="tx2"/>
                </a:solidFill>
              </a:rPr>
              <a:t> (assuming the naïve thermal cross section) – similar reach to Fermi</a:t>
            </a:r>
            <a:endParaRPr lang="en-US" sz="2000" dirty="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7" name="Picture 16" descr="AMS"/>
          <p:cNvPicPr>
            <a:picLocks noChangeAspect="1" noChangeArrowheads="1"/>
          </p:cNvPicPr>
          <p:nvPr/>
        </p:nvPicPr>
        <p:blipFill>
          <a:blip r:embed="rId2">
            <a:extLst>
              <a:ext uri="{28A0092B-C50C-407E-A947-70E740481C1C}">
                <a14:useLocalDpi xmlns:a14="http://schemas.microsoft.com/office/drawing/2010/main" val="0"/>
              </a:ext>
            </a:extLst>
          </a:blip>
          <a:srcRect l="16676" t="17445" r="17291" b="6854"/>
          <a:stretch>
            <a:fillRect/>
          </a:stretch>
        </p:blipFill>
        <p:spPr bwMode="auto">
          <a:xfrm>
            <a:off x="5146892" y="1568784"/>
            <a:ext cx="3596891" cy="231937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8747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63" y="166343"/>
            <a:ext cx="8305800" cy="1143000"/>
          </a:xfrm>
        </p:spPr>
        <p:txBody>
          <a:bodyPr>
            <a:normAutofit/>
          </a:bodyPr>
          <a:lstStyle/>
          <a:p>
            <a:pPr algn="ctr"/>
            <a:r>
              <a:rPr lang="en-US" dirty="0" smtClean="0">
                <a:solidFill>
                  <a:schemeClr val="tx2"/>
                </a:solidFill>
              </a:rPr>
              <a:t>The Dark Matter Candidate Zoo</a:t>
            </a:r>
            <a:endParaRPr lang="en-US" dirty="0">
              <a:solidFill>
                <a:schemeClr val="tx2"/>
              </a:solidFill>
            </a:endParaRPr>
          </a:p>
        </p:txBody>
      </p:sp>
      <p:sp>
        <p:nvSpPr>
          <p:cNvPr id="3" name="Content Placeholder 2"/>
          <p:cNvSpPr>
            <a:spLocks noGrp="1"/>
          </p:cNvSpPr>
          <p:nvPr>
            <p:ph idx="1"/>
          </p:nvPr>
        </p:nvSpPr>
        <p:spPr>
          <a:xfrm>
            <a:off x="82557" y="1279468"/>
            <a:ext cx="8797674" cy="5272197"/>
          </a:xfrm>
        </p:spPr>
        <p:txBody>
          <a:bodyPr>
            <a:normAutofit lnSpcReduction="10000"/>
          </a:bodyPr>
          <a:lstStyle/>
          <a:p>
            <a:r>
              <a:rPr lang="en-US" sz="1600" dirty="0" err="1" smtClean="0">
                <a:solidFill>
                  <a:schemeClr val="tx2"/>
                </a:solidFill>
              </a:rPr>
              <a:t>Neutralinos</a:t>
            </a:r>
            <a:r>
              <a:rPr lang="en-US" sz="1600" dirty="0" smtClean="0">
                <a:solidFill>
                  <a:schemeClr val="tx2"/>
                </a:solidFill>
              </a:rPr>
              <a:t> (</a:t>
            </a:r>
            <a:r>
              <a:rPr lang="en-US" sz="1600" dirty="0" err="1" smtClean="0">
                <a:solidFill>
                  <a:schemeClr val="tx2"/>
                </a:solidFill>
              </a:rPr>
              <a:t>higgsino</a:t>
            </a:r>
            <a:r>
              <a:rPr lang="en-US" sz="1600" dirty="0" smtClean="0">
                <a:solidFill>
                  <a:schemeClr val="tx2"/>
                </a:solidFill>
              </a:rPr>
              <a:t>, bins, winos, </a:t>
            </a:r>
            <a:r>
              <a:rPr lang="en-US" sz="1600" dirty="0" err="1" smtClean="0">
                <a:solidFill>
                  <a:schemeClr val="tx2"/>
                </a:solidFill>
              </a:rPr>
              <a:t>singlinos</a:t>
            </a:r>
            <a:r>
              <a:rPr lang="en-US" sz="1600" dirty="0" smtClean="0">
                <a:solidFill>
                  <a:schemeClr val="tx2"/>
                </a:solidFill>
              </a:rPr>
              <a:t>)</a:t>
            </a:r>
          </a:p>
          <a:p>
            <a:r>
              <a:rPr lang="en-US" sz="1600" dirty="0" err="1" smtClean="0">
                <a:solidFill>
                  <a:schemeClr val="tx2"/>
                </a:solidFill>
              </a:rPr>
              <a:t>Axinos</a:t>
            </a:r>
            <a:endParaRPr lang="en-US" sz="1600" dirty="0" smtClean="0">
              <a:solidFill>
                <a:schemeClr val="tx2"/>
              </a:solidFill>
            </a:endParaRPr>
          </a:p>
          <a:p>
            <a:r>
              <a:rPr lang="en-US" sz="1600" dirty="0" err="1" smtClean="0">
                <a:solidFill>
                  <a:schemeClr val="tx2"/>
                </a:solidFill>
              </a:rPr>
              <a:t>Gravitinos</a:t>
            </a:r>
            <a:endParaRPr lang="en-US" sz="1600" dirty="0" smtClean="0">
              <a:solidFill>
                <a:schemeClr val="tx2"/>
              </a:solidFill>
            </a:endParaRPr>
          </a:p>
          <a:p>
            <a:r>
              <a:rPr lang="en-US" sz="1600" dirty="0" err="1" smtClean="0">
                <a:solidFill>
                  <a:schemeClr val="tx2"/>
                </a:solidFill>
              </a:rPr>
              <a:t>Sneutrinos</a:t>
            </a:r>
            <a:endParaRPr lang="en-US" sz="1600" dirty="0" smtClean="0">
              <a:solidFill>
                <a:schemeClr val="tx2"/>
              </a:solidFill>
            </a:endParaRPr>
          </a:p>
          <a:p>
            <a:r>
              <a:rPr lang="en-US" sz="1600" dirty="0" err="1" smtClean="0">
                <a:solidFill>
                  <a:schemeClr val="tx2"/>
                </a:solidFill>
              </a:rPr>
              <a:t>Axions</a:t>
            </a:r>
            <a:endParaRPr lang="en-US" sz="1600" dirty="0" smtClean="0">
              <a:solidFill>
                <a:schemeClr val="tx2"/>
              </a:solidFill>
            </a:endParaRPr>
          </a:p>
          <a:p>
            <a:r>
              <a:rPr lang="en-US" sz="1600" dirty="0" smtClean="0">
                <a:solidFill>
                  <a:schemeClr val="tx2"/>
                </a:solidFill>
              </a:rPr>
              <a:t>Sterile neutrinos</a:t>
            </a:r>
          </a:p>
          <a:p>
            <a:r>
              <a:rPr lang="en-US" sz="1600" dirty="0" smtClean="0">
                <a:solidFill>
                  <a:schemeClr val="tx2"/>
                </a:solidFill>
              </a:rPr>
              <a:t>4</a:t>
            </a:r>
            <a:r>
              <a:rPr lang="en-US" sz="1600" baseline="30000" dirty="0" smtClean="0">
                <a:solidFill>
                  <a:schemeClr val="tx2"/>
                </a:solidFill>
              </a:rPr>
              <a:t>th</a:t>
            </a:r>
            <a:r>
              <a:rPr lang="en-US" sz="1600" dirty="0" smtClean="0">
                <a:solidFill>
                  <a:schemeClr val="tx2"/>
                </a:solidFill>
              </a:rPr>
              <a:t> generation neutrinos</a:t>
            </a:r>
          </a:p>
          <a:p>
            <a:r>
              <a:rPr lang="en-US" sz="1600" dirty="0" err="1" smtClean="0">
                <a:solidFill>
                  <a:schemeClr val="tx2"/>
                </a:solidFill>
              </a:rPr>
              <a:t>Kaluza</a:t>
            </a:r>
            <a:r>
              <a:rPr lang="en-US" sz="1600" dirty="0" smtClean="0">
                <a:solidFill>
                  <a:schemeClr val="tx2"/>
                </a:solidFill>
              </a:rPr>
              <a:t>-Klein photons </a:t>
            </a:r>
          </a:p>
          <a:p>
            <a:r>
              <a:rPr lang="en-US" sz="1600" dirty="0" err="1" smtClean="0">
                <a:solidFill>
                  <a:schemeClr val="tx2"/>
                </a:solidFill>
              </a:rPr>
              <a:t>Kaluza</a:t>
            </a:r>
            <a:r>
              <a:rPr lang="en-US" sz="1600" dirty="0" smtClean="0">
                <a:solidFill>
                  <a:schemeClr val="tx2"/>
                </a:solidFill>
              </a:rPr>
              <a:t>-Klein gravitons</a:t>
            </a:r>
          </a:p>
          <a:p>
            <a:r>
              <a:rPr lang="en-US" sz="1600" dirty="0" err="1">
                <a:solidFill>
                  <a:schemeClr val="tx2"/>
                </a:solidFill>
              </a:rPr>
              <a:t>Brane</a:t>
            </a:r>
            <a:r>
              <a:rPr lang="en-US" sz="1600" dirty="0">
                <a:solidFill>
                  <a:schemeClr val="tx2"/>
                </a:solidFill>
              </a:rPr>
              <a:t> world dark matter/D-</a:t>
            </a:r>
            <a:r>
              <a:rPr lang="en-US" sz="1600" dirty="0" smtClean="0">
                <a:solidFill>
                  <a:schemeClr val="tx2"/>
                </a:solidFill>
              </a:rPr>
              <a:t>matter</a:t>
            </a:r>
          </a:p>
          <a:p>
            <a:r>
              <a:rPr lang="en-US" sz="1600" dirty="0" smtClean="0">
                <a:solidFill>
                  <a:schemeClr val="tx2"/>
                </a:solidFill>
              </a:rPr>
              <a:t>Little </a:t>
            </a:r>
            <a:r>
              <a:rPr lang="en-US" sz="1600" dirty="0" err="1" smtClean="0">
                <a:solidFill>
                  <a:schemeClr val="tx2"/>
                </a:solidFill>
              </a:rPr>
              <a:t>higgs</a:t>
            </a:r>
            <a:r>
              <a:rPr lang="en-US" sz="1600" dirty="0" smtClean="0">
                <a:solidFill>
                  <a:schemeClr val="tx2"/>
                </a:solidFill>
              </a:rPr>
              <a:t> dark matter</a:t>
            </a:r>
          </a:p>
          <a:p>
            <a:r>
              <a:rPr lang="en-US" sz="1600" dirty="0" smtClean="0">
                <a:solidFill>
                  <a:schemeClr val="tx2"/>
                </a:solidFill>
              </a:rPr>
              <a:t>Light scalars</a:t>
            </a:r>
          </a:p>
          <a:p>
            <a:r>
              <a:rPr lang="en-US" sz="1600" dirty="0" err="1" smtClean="0">
                <a:solidFill>
                  <a:schemeClr val="tx2"/>
                </a:solidFill>
              </a:rPr>
              <a:t>Superheavy</a:t>
            </a:r>
            <a:r>
              <a:rPr lang="en-US" sz="1600" dirty="0" smtClean="0">
                <a:solidFill>
                  <a:schemeClr val="tx2"/>
                </a:solidFill>
              </a:rPr>
              <a:t> states (</a:t>
            </a:r>
            <a:r>
              <a:rPr lang="en-US" sz="1600" i="1" dirty="0" err="1" smtClean="0">
                <a:solidFill>
                  <a:schemeClr val="tx2"/>
                </a:solidFill>
              </a:rPr>
              <a:t>ie</a:t>
            </a:r>
            <a:r>
              <a:rPr lang="en-US" sz="1600" dirty="0" smtClean="0">
                <a:solidFill>
                  <a:schemeClr val="tx2"/>
                </a:solidFill>
              </a:rPr>
              <a:t>. “</a:t>
            </a:r>
            <a:r>
              <a:rPr lang="en-US" sz="1600" dirty="0" err="1" smtClean="0">
                <a:solidFill>
                  <a:schemeClr val="tx2"/>
                </a:solidFill>
              </a:rPr>
              <a:t>WIMPzillas</a:t>
            </a:r>
            <a:r>
              <a:rPr lang="en-US" sz="1600" dirty="0" smtClean="0">
                <a:solidFill>
                  <a:schemeClr val="tx2"/>
                </a:solidFill>
              </a:rPr>
              <a:t>”)</a:t>
            </a:r>
          </a:p>
          <a:p>
            <a:r>
              <a:rPr lang="en-US" sz="1600" dirty="0" smtClean="0">
                <a:solidFill>
                  <a:schemeClr val="tx2"/>
                </a:solidFill>
              </a:rPr>
              <a:t>Self-interacting dark matter</a:t>
            </a:r>
          </a:p>
          <a:p>
            <a:r>
              <a:rPr lang="en-US" sz="1600" dirty="0" smtClean="0">
                <a:solidFill>
                  <a:schemeClr val="tx2"/>
                </a:solidFill>
              </a:rPr>
              <a:t>Super-WIMPs</a:t>
            </a:r>
          </a:p>
          <a:p>
            <a:r>
              <a:rPr lang="en-US" sz="1600" dirty="0" smtClean="0">
                <a:solidFill>
                  <a:schemeClr val="tx2"/>
                </a:solidFill>
              </a:rPr>
              <a:t>Asymmetric dark matter</a:t>
            </a:r>
          </a:p>
          <a:p>
            <a:r>
              <a:rPr lang="en-US" sz="1600" dirty="0" smtClean="0">
                <a:solidFill>
                  <a:schemeClr val="tx2"/>
                </a:solidFill>
              </a:rPr>
              <a:t>Q-balls (and other topological states)</a:t>
            </a:r>
          </a:p>
          <a:p>
            <a:r>
              <a:rPr lang="en-US" sz="1600" dirty="0" smtClean="0">
                <a:solidFill>
                  <a:schemeClr val="tx2"/>
                </a:solidFill>
              </a:rPr>
              <a:t>CHAMPs (charged massive particles)</a:t>
            </a:r>
          </a:p>
          <a:p>
            <a:r>
              <a:rPr lang="en-US" sz="1600" dirty="0" err="1" smtClean="0">
                <a:solidFill>
                  <a:schemeClr val="tx2"/>
                </a:solidFill>
              </a:rPr>
              <a:t>Cryptons</a:t>
            </a:r>
            <a:r>
              <a:rPr lang="en-US" sz="1600" dirty="0" smtClean="0">
                <a:solidFill>
                  <a:schemeClr val="tx2"/>
                </a:solidFill>
              </a:rPr>
              <a:t>, </a:t>
            </a:r>
            <a:r>
              <a:rPr lang="en-US" sz="1600" dirty="0">
                <a:solidFill>
                  <a:schemeClr val="tx2"/>
                </a:solidFill>
              </a:rPr>
              <a:t>m</a:t>
            </a:r>
            <a:r>
              <a:rPr lang="en-US" sz="1600" dirty="0" smtClean="0">
                <a:solidFill>
                  <a:schemeClr val="tx2"/>
                </a:solidFill>
              </a:rPr>
              <a:t>irror matter, and many, many, many others…</a:t>
            </a:r>
          </a:p>
          <a:p>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Tree>
    <p:extLst>
      <p:ext uri="{BB962C8B-B14F-4D97-AF65-F5344CB8AC3E}">
        <p14:creationId xmlns:p14="http://schemas.microsoft.com/office/powerpoint/2010/main" val="108243219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 </a:t>
            </a:r>
            <a:r>
              <a:rPr lang="en-US" sz="3600" dirty="0" err="1" smtClean="0">
                <a:solidFill>
                  <a:schemeClr val="tx2"/>
                </a:solidFill>
              </a:rPr>
              <a:t>Axions</a:t>
            </a:r>
            <a:endParaRPr lang="en-US" sz="3600" dirty="0">
              <a:solidFill>
                <a:schemeClr val="tx2"/>
              </a:solidFill>
            </a:endParaRPr>
          </a:p>
        </p:txBody>
      </p:sp>
      <p:sp>
        <p:nvSpPr>
          <p:cNvPr id="3" name="Content Placeholder 2"/>
          <p:cNvSpPr>
            <a:spLocks noGrp="1"/>
          </p:cNvSpPr>
          <p:nvPr>
            <p:ph idx="1"/>
          </p:nvPr>
        </p:nvSpPr>
        <p:spPr>
          <a:xfrm>
            <a:off x="82557" y="1279468"/>
            <a:ext cx="8565542" cy="5272197"/>
          </a:xfrm>
        </p:spPr>
        <p:txBody>
          <a:bodyPr>
            <a:normAutofit/>
          </a:bodyPr>
          <a:lstStyle/>
          <a:p>
            <a:r>
              <a:rPr lang="en-US" sz="2000" dirty="0" smtClean="0">
                <a:solidFill>
                  <a:schemeClr val="tx2"/>
                </a:solidFill>
              </a:rPr>
              <a:t>Motivated by observation that the neutron’s electric dipole moment is small (consistent with zero) </a:t>
            </a:r>
          </a:p>
          <a:p>
            <a:r>
              <a:rPr lang="en-US" sz="2000" dirty="0" smtClean="0">
                <a:solidFill>
                  <a:schemeClr val="tx2"/>
                </a:solidFill>
              </a:rPr>
              <a:t>In other words, although the SM violates parity and charge-parity, QCD does not – requires that </a:t>
            </a:r>
            <a:r>
              <a:rPr lang="en-US" sz="2000" dirty="0" err="1" smtClean="0">
                <a:solidFill>
                  <a:schemeClr val="tx2"/>
                </a:solidFill>
              </a:rPr>
              <a:t>θ</a:t>
            </a:r>
            <a:r>
              <a:rPr lang="en-US" sz="2000" baseline="-25000" dirty="0" err="1" smtClean="0">
                <a:solidFill>
                  <a:schemeClr val="tx2"/>
                </a:solidFill>
              </a:rPr>
              <a:t>QCD</a:t>
            </a:r>
            <a:r>
              <a:rPr lang="en-US" sz="2000" baseline="-25000" dirty="0" smtClean="0">
                <a:solidFill>
                  <a:schemeClr val="tx2"/>
                </a:solidFill>
              </a:rPr>
              <a:t> </a:t>
            </a:r>
            <a:r>
              <a:rPr lang="en-US" sz="2000" dirty="0" smtClean="0">
                <a:solidFill>
                  <a:schemeClr val="tx2"/>
                </a:solidFill>
              </a:rPr>
              <a:t>&lt; 10</a:t>
            </a:r>
            <a:r>
              <a:rPr lang="en-US" sz="2000" baseline="30000" dirty="0" smtClean="0">
                <a:solidFill>
                  <a:schemeClr val="tx2"/>
                </a:solidFill>
              </a:rPr>
              <a:t>-9</a:t>
            </a:r>
            <a:r>
              <a:rPr lang="en-US" sz="2000" dirty="0" smtClean="0">
                <a:solidFill>
                  <a:schemeClr val="tx2"/>
                </a:solidFill>
              </a:rPr>
              <a:t> </a:t>
            </a:r>
          </a:p>
          <a:p>
            <a:r>
              <a:rPr lang="en-US" sz="2000" dirty="0" smtClean="0">
                <a:solidFill>
                  <a:schemeClr val="tx2"/>
                </a:solidFill>
              </a:rPr>
              <a:t>In 1977, </a:t>
            </a:r>
            <a:r>
              <a:rPr lang="en-US" sz="2000" dirty="0" err="1" smtClean="0">
                <a:solidFill>
                  <a:schemeClr val="tx2"/>
                </a:solidFill>
              </a:rPr>
              <a:t>Peccei</a:t>
            </a:r>
            <a:r>
              <a:rPr lang="en-US" sz="2000" dirty="0" smtClean="0">
                <a:solidFill>
                  <a:schemeClr val="tx2"/>
                </a:solidFill>
              </a:rPr>
              <a:t> and Quinn proposed a dynamical solution to this “strong CP problem”, a new broken U(1) </a:t>
            </a:r>
            <a:r>
              <a:rPr lang="en-US" sz="2000" dirty="0">
                <a:solidFill>
                  <a:schemeClr val="tx2"/>
                </a:solidFill>
              </a:rPr>
              <a:t>– drives </a:t>
            </a:r>
            <a:r>
              <a:rPr lang="en-US" sz="2000" dirty="0" err="1" smtClean="0">
                <a:solidFill>
                  <a:schemeClr val="tx2"/>
                </a:solidFill>
              </a:rPr>
              <a:t>θ</a:t>
            </a:r>
            <a:r>
              <a:rPr lang="en-US" sz="2000" baseline="-25000" dirty="0" err="1" smtClean="0">
                <a:solidFill>
                  <a:schemeClr val="tx2"/>
                </a:solidFill>
              </a:rPr>
              <a:t>QCD</a:t>
            </a:r>
            <a:r>
              <a:rPr lang="en-US" sz="2000" dirty="0" smtClean="0">
                <a:solidFill>
                  <a:schemeClr val="tx2"/>
                </a:solidFill>
              </a:rPr>
              <a:t> to zero</a:t>
            </a:r>
          </a:p>
          <a:p>
            <a:r>
              <a:rPr lang="en-US" sz="2000" dirty="0" smtClean="0">
                <a:solidFill>
                  <a:schemeClr val="tx2"/>
                </a:solidFill>
              </a:rPr>
              <a:t>Shortly thereafter, </a:t>
            </a:r>
            <a:r>
              <a:rPr lang="en-US" sz="2000" dirty="0" err="1" smtClean="0">
                <a:solidFill>
                  <a:schemeClr val="tx2"/>
                </a:solidFill>
              </a:rPr>
              <a:t>Wilczek</a:t>
            </a:r>
            <a:r>
              <a:rPr lang="en-US" sz="2000" dirty="0" smtClean="0">
                <a:solidFill>
                  <a:schemeClr val="tx2"/>
                </a:solidFill>
              </a:rPr>
              <a:t> and Weinberg pointed out that this solution also predicts the existence of a new extremely weakly interacting </a:t>
            </a:r>
            <a:r>
              <a:rPr lang="en-US" sz="2000" dirty="0" err="1" smtClean="0">
                <a:solidFill>
                  <a:schemeClr val="tx2"/>
                </a:solidFill>
              </a:rPr>
              <a:t>pseudoscalar</a:t>
            </a:r>
            <a:r>
              <a:rPr lang="en-US" sz="2000" dirty="0" smtClean="0">
                <a:solidFill>
                  <a:schemeClr val="tx2"/>
                </a:solidFill>
              </a:rPr>
              <a:t>, the </a:t>
            </a:r>
            <a:r>
              <a:rPr lang="en-US" sz="2000" dirty="0" err="1" smtClean="0">
                <a:solidFill>
                  <a:schemeClr val="tx2"/>
                </a:solidFill>
              </a:rPr>
              <a:t>axion</a:t>
            </a:r>
            <a:endParaRPr lang="en-US" sz="2000" dirty="0" smtClean="0">
              <a:solidFill>
                <a:schemeClr val="tx2"/>
              </a:solidFill>
            </a:endParaRP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Tree>
    <p:extLst>
      <p:ext uri="{BB962C8B-B14F-4D97-AF65-F5344CB8AC3E}">
        <p14:creationId xmlns:p14="http://schemas.microsoft.com/office/powerpoint/2010/main" val="57238626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 </a:t>
            </a:r>
            <a:r>
              <a:rPr lang="en-US" sz="3600" dirty="0" err="1" smtClean="0">
                <a:solidFill>
                  <a:schemeClr val="tx2"/>
                </a:solidFill>
              </a:rPr>
              <a:t>Axions</a:t>
            </a:r>
            <a:endParaRPr lang="en-US" sz="3600" dirty="0">
              <a:solidFill>
                <a:schemeClr val="tx2"/>
              </a:solidFill>
            </a:endParaRPr>
          </a:p>
        </p:txBody>
      </p:sp>
      <p:sp>
        <p:nvSpPr>
          <p:cNvPr id="3" name="Content Placeholder 2"/>
          <p:cNvSpPr>
            <a:spLocks noGrp="1"/>
          </p:cNvSpPr>
          <p:nvPr>
            <p:ph idx="1"/>
          </p:nvPr>
        </p:nvSpPr>
        <p:spPr>
          <a:xfrm>
            <a:off x="82558" y="1279468"/>
            <a:ext cx="4460134" cy="5272197"/>
          </a:xfrm>
        </p:spPr>
        <p:txBody>
          <a:bodyPr>
            <a:normAutofit fontScale="92500" lnSpcReduction="10000"/>
          </a:bodyPr>
          <a:lstStyle/>
          <a:p>
            <a:r>
              <a:rPr lang="en-US" sz="2000" dirty="0" smtClean="0">
                <a:solidFill>
                  <a:schemeClr val="tx2"/>
                </a:solidFill>
              </a:rPr>
              <a:t>For masses in the micro- to </a:t>
            </a:r>
            <a:r>
              <a:rPr lang="en-US" sz="2000" dirty="0" err="1" smtClean="0">
                <a:solidFill>
                  <a:schemeClr val="tx2"/>
                </a:solidFill>
              </a:rPr>
              <a:t>milli-eV</a:t>
            </a:r>
            <a:r>
              <a:rPr lang="en-US" sz="2000" dirty="0" smtClean="0">
                <a:solidFill>
                  <a:schemeClr val="tx2"/>
                </a:solidFill>
              </a:rPr>
              <a:t> range, </a:t>
            </a:r>
            <a:r>
              <a:rPr lang="en-US" sz="2000" dirty="0" err="1" smtClean="0">
                <a:solidFill>
                  <a:schemeClr val="tx2"/>
                </a:solidFill>
              </a:rPr>
              <a:t>axions</a:t>
            </a:r>
            <a:r>
              <a:rPr lang="en-US" sz="2000" dirty="0" smtClean="0">
                <a:solidFill>
                  <a:schemeClr val="tx2"/>
                </a:solidFill>
              </a:rPr>
              <a:t> can make up the dark matter (via misalignment production in the early universe) without violating astrophysical or laboratory constraints</a:t>
            </a:r>
          </a:p>
          <a:p>
            <a:r>
              <a:rPr lang="en-US" sz="2000" dirty="0" smtClean="0">
                <a:solidFill>
                  <a:schemeClr val="tx2"/>
                </a:solidFill>
              </a:rPr>
              <a:t>Interactions of such </a:t>
            </a:r>
            <a:r>
              <a:rPr lang="en-US" sz="2000" dirty="0" err="1" smtClean="0">
                <a:solidFill>
                  <a:schemeClr val="tx2"/>
                </a:solidFill>
              </a:rPr>
              <a:t>axions</a:t>
            </a:r>
            <a:r>
              <a:rPr lang="en-US" sz="2000" dirty="0" smtClean="0">
                <a:solidFill>
                  <a:schemeClr val="tx2"/>
                </a:solidFill>
              </a:rPr>
              <a:t> are suppressed by a </a:t>
            </a:r>
            <a:r>
              <a:rPr lang="en-US" sz="2000" dirty="0" err="1" smtClean="0">
                <a:solidFill>
                  <a:schemeClr val="tx2"/>
                </a:solidFill>
              </a:rPr>
              <a:t>Peccei</a:t>
            </a:r>
            <a:r>
              <a:rPr lang="en-US" sz="2000" dirty="0" smtClean="0">
                <a:solidFill>
                  <a:schemeClr val="tx2"/>
                </a:solidFill>
              </a:rPr>
              <a:t>-Quinn scale of ~10</a:t>
            </a:r>
            <a:r>
              <a:rPr lang="en-US" sz="2000" baseline="30000" dirty="0" smtClean="0">
                <a:solidFill>
                  <a:schemeClr val="tx2"/>
                </a:solidFill>
              </a:rPr>
              <a:t>9</a:t>
            </a:r>
            <a:r>
              <a:rPr lang="en-US" sz="2000" dirty="0" smtClean="0">
                <a:solidFill>
                  <a:schemeClr val="tx2"/>
                </a:solidFill>
              </a:rPr>
              <a:t>-10</a:t>
            </a:r>
            <a:r>
              <a:rPr lang="en-US" sz="2000" baseline="30000" dirty="0" smtClean="0">
                <a:solidFill>
                  <a:schemeClr val="tx2"/>
                </a:solidFill>
              </a:rPr>
              <a:t>12</a:t>
            </a:r>
            <a:r>
              <a:rPr lang="en-US" sz="2000" dirty="0" smtClean="0">
                <a:solidFill>
                  <a:schemeClr val="tx2"/>
                </a:solidFill>
              </a:rPr>
              <a:t>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Two photon couplings can be probed, however, via the </a:t>
            </a:r>
            <a:r>
              <a:rPr lang="en-US" sz="2000" dirty="0" err="1" smtClean="0">
                <a:solidFill>
                  <a:schemeClr val="tx2"/>
                </a:solidFill>
              </a:rPr>
              <a:t>Primakov</a:t>
            </a:r>
            <a:r>
              <a:rPr lang="en-US" sz="2000" dirty="0" smtClean="0">
                <a:solidFill>
                  <a:schemeClr val="tx2"/>
                </a:solidFill>
              </a:rPr>
              <a:t> mechanism</a:t>
            </a:r>
          </a:p>
          <a:p>
            <a:r>
              <a:rPr lang="en-US" sz="2000" dirty="0" smtClean="0">
                <a:solidFill>
                  <a:schemeClr val="tx2"/>
                </a:solidFill>
              </a:rPr>
              <a:t>ADMX is the experiment best positioned to test (much of) the allowed parameter space</a:t>
            </a:r>
          </a:p>
          <a:p>
            <a:r>
              <a:rPr lang="en-US" sz="2000" dirty="0" smtClean="0">
                <a:solidFill>
                  <a:schemeClr val="tx2"/>
                </a:solidFill>
              </a:rPr>
              <a:t>By the end of the decade, ADMX will be able to test a sizeable fraction of </a:t>
            </a:r>
            <a:r>
              <a:rPr lang="en-US" sz="2000" dirty="0" err="1" smtClean="0">
                <a:solidFill>
                  <a:schemeClr val="tx2"/>
                </a:solidFill>
              </a:rPr>
              <a:t>axion</a:t>
            </a:r>
            <a:r>
              <a:rPr lang="en-US" sz="2000" dirty="0" smtClean="0">
                <a:solidFill>
                  <a:schemeClr val="tx2"/>
                </a:solidFill>
              </a:rPr>
              <a:t> dark matter models</a:t>
            </a: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p:cNvPicPr>
          <p:nvPr/>
        </p:nvPicPr>
        <p:blipFill>
          <a:blip r:embed="rId2"/>
          <a:stretch>
            <a:fillRect/>
          </a:stretch>
        </p:blipFill>
        <p:spPr>
          <a:xfrm>
            <a:off x="4644718" y="2287060"/>
            <a:ext cx="4339229" cy="365582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4725384" y="1309343"/>
            <a:ext cx="1968500" cy="7874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a:stretch>
            <a:fillRect/>
          </a:stretch>
        </p:blipFill>
        <p:spPr>
          <a:xfrm>
            <a:off x="6933219" y="1229733"/>
            <a:ext cx="1945774" cy="87750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7610121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9404" y="1753271"/>
            <a:ext cx="4334544" cy="3025599"/>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II: 		Sterile Neutrinos</a:t>
            </a:r>
            <a:endParaRPr lang="en-US" sz="3600" dirty="0">
              <a:solidFill>
                <a:schemeClr val="tx2"/>
              </a:solidFill>
            </a:endParaRPr>
          </a:p>
        </p:txBody>
      </p:sp>
      <p:sp>
        <p:nvSpPr>
          <p:cNvPr id="3" name="Content Placeholder 2"/>
          <p:cNvSpPr>
            <a:spLocks noGrp="1"/>
          </p:cNvSpPr>
          <p:nvPr>
            <p:ph idx="1"/>
          </p:nvPr>
        </p:nvSpPr>
        <p:spPr>
          <a:xfrm>
            <a:off x="92327" y="1352940"/>
            <a:ext cx="4472387" cy="5272197"/>
          </a:xfrm>
        </p:spPr>
        <p:txBody>
          <a:bodyPr>
            <a:normAutofit/>
          </a:bodyPr>
          <a:lstStyle/>
          <a:p>
            <a:pPr marL="36576" indent="0">
              <a:buNone/>
            </a:pPr>
            <a:r>
              <a:rPr lang="en-US" sz="2000" dirty="0" smtClean="0">
                <a:solidFill>
                  <a:schemeClr val="tx2"/>
                </a:solidFill>
              </a:rPr>
              <a:t>-Sterile neutrinos, produced via mixing with SM neutrinos, can also provide a viable and well motivated class of dark matter candidates</a:t>
            </a:r>
          </a:p>
          <a:p>
            <a:pPr marL="36576" indent="0">
              <a:buNone/>
            </a:pPr>
            <a:r>
              <a:rPr lang="en-US" sz="2000" dirty="0" smtClean="0">
                <a:solidFill>
                  <a:schemeClr val="tx2"/>
                </a:solidFill>
              </a:rPr>
              <a:t>-Constraints include:</a:t>
            </a:r>
          </a:p>
          <a:p>
            <a:r>
              <a:rPr lang="en-US" sz="2000" dirty="0" smtClean="0">
                <a:solidFill>
                  <a:schemeClr val="tx2"/>
                </a:solidFill>
              </a:rPr>
              <a:t> Phase space in dwarf </a:t>
            </a:r>
            <a:r>
              <a:rPr lang="en-US" sz="2000" dirty="0" err="1" smtClean="0">
                <a:solidFill>
                  <a:schemeClr val="tx2"/>
                </a:solidFill>
              </a:rPr>
              <a:t>spheroidals</a:t>
            </a:r>
            <a:r>
              <a:rPr lang="en-US" sz="2000" dirty="0" smtClean="0">
                <a:solidFill>
                  <a:schemeClr val="tx2"/>
                </a:solidFill>
              </a:rPr>
              <a:t>                  (</a:t>
            </a:r>
            <a:r>
              <a:rPr lang="en-US" sz="2000" dirty="0" err="1" smtClean="0">
                <a:solidFill>
                  <a:schemeClr val="tx2"/>
                </a:solidFill>
              </a:rPr>
              <a:t>ie</a:t>
            </a:r>
            <a:r>
              <a:rPr lang="en-US" sz="2000" dirty="0" smtClean="0">
                <a:solidFill>
                  <a:schemeClr val="tx2"/>
                </a:solidFill>
              </a:rPr>
              <a:t>. </a:t>
            </a:r>
            <a:r>
              <a:rPr lang="en-US" sz="2000" dirty="0" err="1" smtClean="0">
                <a:solidFill>
                  <a:schemeClr val="tx2"/>
                </a:solidFill>
              </a:rPr>
              <a:t>Tremaine</a:t>
            </a:r>
            <a:r>
              <a:rPr lang="en-US" sz="2000" dirty="0" smtClean="0">
                <a:solidFill>
                  <a:schemeClr val="tx2"/>
                </a:solidFill>
              </a:rPr>
              <a:t>-Gunn bound)</a:t>
            </a:r>
          </a:p>
          <a:p>
            <a:r>
              <a:rPr lang="en-US" sz="2000" dirty="0" smtClean="0">
                <a:solidFill>
                  <a:schemeClr val="tx2"/>
                </a:solidFill>
              </a:rPr>
              <a:t> The lack of x-ray lines</a:t>
            </a:r>
          </a:p>
          <a:p>
            <a:r>
              <a:rPr lang="en-US" sz="2000" dirty="0" smtClean="0">
                <a:solidFill>
                  <a:schemeClr val="tx2"/>
                </a:solidFill>
              </a:rPr>
              <a:t> Dark matter abundance</a:t>
            </a:r>
          </a:p>
          <a:p>
            <a:r>
              <a:rPr lang="en-US" sz="2000" dirty="0" smtClean="0">
                <a:solidFill>
                  <a:schemeClr val="tx2"/>
                </a:solidFill>
              </a:rPr>
              <a:t> Lyman-α constraints, which require the dark matter to not be too hot</a:t>
            </a:r>
            <a:r>
              <a:rPr lang="en-US" sz="2000" dirty="0">
                <a:solidFill>
                  <a:schemeClr val="tx2"/>
                </a:solidFill>
              </a:rPr>
              <a:t>;</a:t>
            </a:r>
            <a:r>
              <a:rPr lang="en-US" sz="2000" dirty="0" smtClean="0">
                <a:solidFill>
                  <a:schemeClr val="tx2"/>
                </a:solidFill>
              </a:rPr>
              <a:t> translates to M &gt; 8 </a:t>
            </a:r>
            <a:r>
              <a:rPr lang="en-US" sz="2000" dirty="0" err="1" smtClean="0">
                <a:solidFill>
                  <a:schemeClr val="tx2"/>
                </a:solidFill>
              </a:rPr>
              <a:t>keV</a:t>
            </a:r>
            <a:endParaRPr lang="en-US" sz="2000" dirty="0" smtClean="0">
              <a:solidFill>
                <a:schemeClr val="tx2"/>
              </a:solidFill>
            </a:endParaRP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p:cNvPicPr>
          <p:nvPr/>
        </p:nvPicPr>
        <p:blipFill>
          <a:blip r:embed="rId2"/>
          <a:stretch>
            <a:fillRect/>
          </a:stretch>
        </p:blipFill>
        <p:spPr>
          <a:xfrm>
            <a:off x="4649403" y="1753272"/>
            <a:ext cx="4334544" cy="302559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33593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Direct Detection Experiments: </a:t>
            </a:r>
          </a:p>
          <a:p>
            <a:pPr marL="36576" indent="0">
              <a:buNone/>
            </a:pPr>
            <a:r>
              <a:rPr lang="en-US" sz="2000" dirty="0" smtClean="0">
                <a:solidFill>
                  <a:schemeClr val="tx2"/>
                </a:solidFill>
              </a:rPr>
              <a:t>Measure the rate and energy spectrum of 			           recoil events, ideally using multiple targets</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Mass  – modulo uncertainties in velocity distribution</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(Spin-independent/dependent scattering cross section                                    with protons/neutrons) x (local density)</a:t>
            </a:r>
          </a:p>
          <a:p>
            <a:pPr marL="36576" indent="0">
              <a:buNone/>
            </a:pP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04077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171495"/>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pPr marL="36576" indent="0">
              <a:buNone/>
            </a:pPr>
            <a:r>
              <a:rPr lang="en-US" sz="2000" b="1" dirty="0" smtClean="0">
                <a:solidFill>
                  <a:schemeClr val="tx2"/>
                </a:solidFill>
              </a:rPr>
              <a:t>Indirect Detection Experiments: </a:t>
            </a:r>
          </a:p>
          <a:p>
            <a:pPr marL="36576" indent="0">
              <a:buNone/>
            </a:pPr>
            <a:r>
              <a:rPr lang="en-US" sz="2000" dirty="0" smtClean="0">
                <a:solidFill>
                  <a:schemeClr val="tx2"/>
                </a:solidFill>
              </a:rPr>
              <a:t>Measure the flux and spectrum of a variety of types			      of annihilation products, from a variety of regions 			           </a:t>
            </a: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Dominant annihilation </a:t>
            </a:r>
            <a:r>
              <a:rPr lang="en-US" sz="1800" dirty="0">
                <a:solidFill>
                  <a:schemeClr val="tx2"/>
                </a:solidFill>
                <a:sym typeface="Wingdings"/>
              </a:rPr>
              <a:t>c</a:t>
            </a:r>
            <a:r>
              <a:rPr lang="en-US" sz="1800" dirty="0" smtClean="0">
                <a:solidFill>
                  <a:schemeClr val="tx2"/>
                </a:solidFill>
                <a:sym typeface="Wingdings"/>
              </a:rPr>
              <a:t>hannels (in low velocity limit)</a:t>
            </a:r>
            <a:r>
              <a:rPr lang="en-US" sz="1800" dirty="0" smtClean="0">
                <a:solidFill>
                  <a:schemeClr val="tx2"/>
                </a:solidFill>
              </a:rPr>
              <a:t> </a:t>
            </a:r>
          </a:p>
          <a:p>
            <a:pPr marL="36576" indent="0">
              <a:buNone/>
            </a:pPr>
            <a:r>
              <a:rPr lang="en-US" sz="1400" dirty="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(Low velocity a</a:t>
            </a:r>
            <a:r>
              <a:rPr lang="en-US" sz="1800" dirty="0" smtClean="0">
                <a:solidFill>
                  <a:schemeClr val="tx2"/>
                </a:solidFill>
              </a:rPr>
              <a:t>nnihilation cross section) x 				   (fraction of dark matter)</a:t>
            </a:r>
            <a:r>
              <a:rPr lang="en-US" sz="1800" baseline="30000" dirty="0" smtClean="0">
                <a:solidFill>
                  <a:schemeClr val="tx2"/>
                </a:solidFill>
              </a:rPr>
              <a:t>2</a:t>
            </a:r>
            <a:r>
              <a:rPr lang="en-US" sz="1800" dirty="0" smtClean="0">
                <a:solidFill>
                  <a:schemeClr val="tx2"/>
                </a:solidFill>
              </a:rPr>
              <a:t> </a:t>
            </a:r>
          </a:p>
          <a:p>
            <a:pPr marL="36576" indent="0">
              <a:buNone/>
            </a:pPr>
            <a:r>
              <a:rPr lang="en-US" sz="1800" dirty="0" smtClean="0">
                <a:solidFill>
                  <a:schemeClr val="tx2"/>
                </a:solidFill>
              </a:rPr>
              <a:t>– modulo uncertainties in the DM distribution</a:t>
            </a:r>
            <a:endParaRPr lang="en-US" sz="800" dirty="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 </a:t>
            </a:r>
          </a:p>
          <a:p>
            <a:pPr marL="36576" indent="0">
              <a:buNone/>
            </a:pPr>
            <a:r>
              <a:rPr lang="en-US" sz="1800" dirty="0" smtClean="0">
                <a:solidFill>
                  <a:schemeClr val="tx2"/>
                </a:solidFill>
              </a:rPr>
              <a:t>      (although σv~3x10</a:t>
            </a:r>
            <a:r>
              <a:rPr lang="en-US" sz="1800" baseline="30000" dirty="0" smtClean="0">
                <a:solidFill>
                  <a:schemeClr val="tx2"/>
                </a:solidFill>
              </a:rPr>
              <a:t>-26 </a:t>
            </a:r>
            <a:r>
              <a:rPr lang="en-US" sz="1800" dirty="0" smtClean="0">
                <a:solidFill>
                  <a:schemeClr val="tx2"/>
                </a:solidFill>
              </a:rPr>
              <a:t>cm</a:t>
            </a:r>
            <a:r>
              <a:rPr lang="en-US" sz="1800" baseline="30000" dirty="0" smtClean="0">
                <a:solidFill>
                  <a:schemeClr val="tx2"/>
                </a:solidFill>
              </a:rPr>
              <a:t>3</a:t>
            </a:r>
            <a:r>
              <a:rPr lang="en-US" sz="1800" dirty="0" smtClean="0">
                <a:solidFill>
                  <a:schemeClr val="tx2"/>
                </a:solidFill>
              </a:rPr>
              <a:t>/s would be suggestive)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605885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The Large Hadron Collider: </a:t>
            </a:r>
          </a:p>
          <a:p>
            <a:pPr marL="36576" indent="0">
              <a:buNone/>
            </a:pPr>
            <a:r>
              <a:rPr lang="en-US" sz="2000" dirty="0" smtClean="0">
                <a:solidFill>
                  <a:schemeClr val="tx2"/>
                </a:solidFill>
              </a:rPr>
              <a:t>Measure distributions of events with missing energy</a:t>
            </a:r>
          </a:p>
          <a:p>
            <a:pPr marL="36576" indent="0">
              <a:buNone/>
            </a:pPr>
            <a:r>
              <a:rPr lang="en-US" sz="1400" dirty="0" smtClean="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latin typeface="Zapf Dingbats"/>
                <a:ea typeface="Zapf Dingbats"/>
                <a:cs typeface="Zapf Dingbats"/>
                <a:sym typeface="Zapf Dingbats"/>
              </a:rPr>
              <a:t>★</a:t>
            </a:r>
            <a:r>
              <a:rPr lang="en-US" sz="2000" dirty="0" smtClean="0">
                <a:solidFill>
                  <a:schemeClr val="tx2"/>
                </a:solidFill>
              </a:rPr>
              <a:t>Discover other particles which may 				    inform us as to the interactions and 				      other properties of the WIMP</a:t>
            </a:r>
            <a:endParaRPr lang="en-US" sz="2000" dirty="0">
              <a:solidFill>
                <a:schemeClr val="tx2"/>
              </a:solidFill>
            </a:endParaRPr>
          </a:p>
          <a:p>
            <a:pPr marL="36576" indent="0">
              <a:buNone/>
            </a:pPr>
            <a:r>
              <a:rPr lang="en-US" sz="1600" dirty="0" smtClean="0">
                <a:solidFill>
                  <a:schemeClr val="tx2"/>
                </a:solidFill>
              </a:rPr>
              <a:t> </a:t>
            </a: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most/all/some of the dark matter? 			                          </a:t>
            </a:r>
            <a:r>
              <a:rPr lang="en-US" sz="1800" dirty="0" smtClean="0">
                <a:solidFill>
                  <a:schemeClr val="tx2"/>
                </a:solidFill>
              </a:rPr>
              <a:t>(Is it even stable!?)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1274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7467600" cy="1143000"/>
          </a:xfrm>
        </p:spPr>
        <p:txBody>
          <a:bodyPr/>
          <a:lstStyle/>
          <a:p>
            <a:r>
              <a:rPr lang="en-US" dirty="0" smtClean="0">
                <a:solidFill>
                  <a:schemeClr val="tx2"/>
                </a:solidFill>
              </a:rPr>
              <a:t>Evidence for Dark Matter</a:t>
            </a:r>
            <a:endParaRPr lang="en-US" dirty="0">
              <a:solidFill>
                <a:schemeClr val="tx2"/>
              </a:solidFill>
            </a:endParaRPr>
          </a:p>
        </p:txBody>
      </p:sp>
      <p:sp>
        <p:nvSpPr>
          <p:cNvPr id="3" name="Content Placeholder 2"/>
          <p:cNvSpPr>
            <a:spLocks noGrp="1"/>
          </p:cNvSpPr>
          <p:nvPr>
            <p:ph idx="1"/>
          </p:nvPr>
        </p:nvSpPr>
        <p:spPr>
          <a:xfrm>
            <a:off x="112625" y="1226090"/>
            <a:ext cx="4633630" cy="4525963"/>
          </a:xfrm>
        </p:spPr>
        <p:txBody>
          <a:bodyPr>
            <a:normAutofit/>
          </a:bodyPr>
          <a:lstStyle/>
          <a:p>
            <a:r>
              <a:rPr lang="en-US" sz="2200" dirty="0" smtClean="0">
                <a:solidFill>
                  <a:schemeClr val="tx2"/>
                </a:solidFill>
              </a:rPr>
              <a:t>There is a wide variety of evidence indicating that dark matter exists</a:t>
            </a:r>
          </a:p>
          <a:p>
            <a:r>
              <a:rPr lang="en-US" sz="2200" dirty="0" smtClean="0">
                <a:solidFill>
                  <a:schemeClr val="tx2"/>
                </a:solidFill>
              </a:rPr>
              <a:t>Each of these observations infer dark matter’s presence uniquely through its gravitational influence</a:t>
            </a:r>
          </a:p>
          <a:p>
            <a:r>
              <a:rPr lang="en-US" sz="2200" dirty="0" smtClean="0">
                <a:solidFill>
                  <a:schemeClr val="tx2"/>
                </a:solidFill>
              </a:rPr>
              <a:t>To-date, no (non-controversial) observations have been made of dark matter’s electroweak    or other non-gravitational interactions</a:t>
            </a:r>
          </a:p>
        </p:txBody>
      </p:sp>
      <p:pic>
        <p:nvPicPr>
          <p:cNvPr id="4" name="Picture 1030" descr="f12_spectrum_m"/>
          <p:cNvPicPr>
            <a:picLocks noChangeAspect="1" noChangeArrowheads="1"/>
          </p:cNvPicPr>
          <p:nvPr/>
        </p:nvPicPr>
        <p:blipFill>
          <a:blip r:embed="rId2">
            <a:extLst>
              <a:ext uri="{28A0092B-C50C-407E-A947-70E740481C1C}">
                <a14:useLocalDpi xmlns:a14="http://schemas.microsoft.com/office/drawing/2010/main" val="0"/>
              </a:ext>
            </a:extLst>
          </a:blip>
          <a:srcRect b="47504"/>
          <a:stretch>
            <a:fillRect/>
          </a:stretch>
        </p:blipFill>
        <p:spPr bwMode="auto">
          <a:xfrm>
            <a:off x="6427775" y="1895550"/>
            <a:ext cx="2286000" cy="1476375"/>
          </a:xfrm>
          <a:prstGeom prst="rect">
            <a:avLst/>
          </a:prstGeom>
          <a:noFill/>
          <a:ln w="9525">
            <a:solidFill>
              <a:schemeClr val="tx1"/>
            </a:solidFill>
            <a:miter lim="800000"/>
            <a:headEnd/>
            <a:tailEnd/>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6" name="Picture 1032" descr="bbnconstrain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75" y="3038550"/>
            <a:ext cx="1855788" cy="2438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7" name="Picture 1033" descr="hubbleDeep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75" y="1285950"/>
            <a:ext cx="2133600" cy="16398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6180438" y="5217645"/>
            <a:ext cx="2035828" cy="152687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6"/>
          <a:stretch>
            <a:fillRect/>
          </a:stretch>
        </p:blipFill>
        <p:spPr>
          <a:xfrm>
            <a:off x="6601044" y="3800019"/>
            <a:ext cx="2308819" cy="160232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44593" y="5574842"/>
            <a:ext cx="4755372" cy="830997"/>
          </a:xfrm>
          <a:prstGeom prst="rect">
            <a:avLst/>
          </a:prstGeom>
          <a:noFill/>
        </p:spPr>
        <p:txBody>
          <a:bodyPr wrap="square" rtlCol="0">
            <a:spAutoFit/>
          </a:bodyPr>
          <a:lstStyle/>
          <a:p>
            <a:r>
              <a:rPr lang="en-US" sz="2400" i="1" dirty="0" smtClean="0">
                <a:solidFill>
                  <a:schemeClr val="accent2"/>
                </a:solidFill>
              </a:rPr>
              <a:t>Instead of dark matter, might we not understand gravity? </a:t>
            </a:r>
            <a:endParaRPr lang="en-US" sz="2400" i="1" dirty="0">
              <a:solidFill>
                <a:schemeClr val="accent2"/>
              </a:solidFill>
            </a:endParaRPr>
          </a:p>
        </p:txBody>
      </p:sp>
    </p:spTree>
    <p:extLst>
      <p:ext uri="{BB962C8B-B14F-4D97-AF65-F5344CB8AC3E}">
        <p14:creationId xmlns:p14="http://schemas.microsoft.com/office/powerpoint/2010/main" val="49650530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000" dirty="0" smtClean="0">
                <a:solidFill>
                  <a:schemeClr val="tx2"/>
                </a:solidFill>
              </a:rPr>
              <a:t>None of these experiments are going to solve the mystery of dark matter’s identity alone</a:t>
            </a:r>
          </a:p>
          <a:p>
            <a:r>
              <a:rPr lang="en-US" sz="2000" dirty="0" smtClean="0">
                <a:solidFill>
                  <a:schemeClr val="tx2"/>
                </a:solidFill>
              </a:rPr>
              <a:t>Only with information from multiple (all three?)                                  search strategies, will it be possible to </a:t>
            </a:r>
            <a:r>
              <a:rPr lang="en-US" sz="2000" dirty="0">
                <a:solidFill>
                  <a:schemeClr val="tx2"/>
                </a:solidFill>
              </a:rPr>
              <a:t>	</a:t>
            </a:r>
            <a:r>
              <a:rPr lang="en-US" sz="2000" dirty="0" smtClean="0">
                <a:solidFill>
                  <a:schemeClr val="tx2"/>
                </a:solidFill>
              </a:rPr>
              <a:t>		     determine the particle nature of dark matter</a:t>
            </a:r>
          </a:p>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847" y="2061304"/>
            <a:ext cx="2192207" cy="117793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88687" y="3908418"/>
            <a:ext cx="1499004" cy="1669798"/>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219993" y="3878366"/>
            <a:ext cx="1552576" cy="15240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518576" y="3341062"/>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307385" y="3341062"/>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23376" y="4329702"/>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8094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1979</TotalTime>
  <Words>5647</Words>
  <Application>Microsoft Macintosh PowerPoint</Application>
  <PresentationFormat>On-screen Show (4:3)</PresentationFormat>
  <Paragraphs>822</Paragraphs>
  <Slides>90</Slides>
  <Notes>1</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Technic</vt:lpstr>
      <vt:lpstr>The long road to Dark matter’s discovery </vt:lpstr>
      <vt:lpstr>PowerPoint Presentation</vt:lpstr>
      <vt:lpstr>The long road to Dark matter’s discovery (Why you should not believe anything old physicists tell you)</vt:lpstr>
      <vt:lpstr>PowerPoint Presentation</vt:lpstr>
      <vt:lpstr>PowerPoint Presentation</vt:lpstr>
      <vt:lpstr>PowerPoint Presentation</vt:lpstr>
      <vt:lpstr>Evidence for Dark Matter</vt:lpstr>
      <vt:lpstr>Evidence for Dark Matter</vt:lpstr>
      <vt:lpstr>Evidence for Dark Matter</vt:lpstr>
      <vt:lpstr>Modified Newtonian Dynamics (MOND)</vt:lpstr>
      <vt:lpstr>Modified Newtonian Dynamics (MOND)</vt:lpstr>
      <vt:lpstr>MONDs and Dark Matters In History</vt:lpstr>
      <vt:lpstr>MONDs and Dark Matters In History</vt:lpstr>
      <vt:lpstr>MONDs and Dark Matters In History</vt:lpstr>
      <vt:lpstr>MONDs and Dark Matters In History</vt:lpstr>
      <vt:lpstr>PowerPoint Presentation</vt:lpstr>
      <vt:lpstr>PowerPoint Presentation</vt:lpstr>
      <vt:lpstr>What is the Dark Matter?</vt:lpstr>
      <vt:lpstr>The Thermal Abundance of a WIMP</vt:lpstr>
      <vt:lpstr>The Thermal Abundance of a WIMP</vt:lpstr>
      <vt:lpstr>Putting the WIMP Hypothesis to the Test</vt:lpstr>
      <vt:lpstr>Direct Detection</vt:lpstr>
      <vt:lpstr>Direct Detection</vt:lpstr>
      <vt:lpstr>Direct Detection</vt:lpstr>
      <vt:lpstr>Direct Detection</vt:lpstr>
      <vt:lpstr>Direct Detection</vt:lpstr>
      <vt:lpstr>PowerPoint Presentation</vt:lpstr>
      <vt:lpstr>Possible Signals from Direct Detection Experiments</vt:lpstr>
      <vt:lpstr>And CoGeNT and CRESST…</vt:lpstr>
      <vt:lpstr>A Consistent Picture?</vt:lpstr>
      <vt:lpstr>A Consistent Picture?</vt:lpstr>
      <vt:lpstr>A Consistent Picture?</vt:lpstr>
      <vt:lpstr>No Tension (and maybe a signal) from CDMS</vt:lpstr>
      <vt:lpstr>No Tension (and maybe a signal) from CDMS</vt:lpstr>
      <vt:lpstr>A Consistent Picture?</vt:lpstr>
      <vt:lpstr>Homework Exercise #1</vt:lpstr>
      <vt:lpstr>Homework Exercise #1</vt:lpstr>
      <vt:lpstr>Indirect Detection</vt:lpstr>
      <vt:lpstr>Indirect Detection</vt:lpstr>
      <vt:lpstr>Indirect Detection With Fermi</vt:lpstr>
      <vt:lpstr>PowerPoint Presentation</vt:lpstr>
      <vt:lpstr>PowerPoint Presentation</vt:lpstr>
      <vt:lpstr>Where to look for Dark Matter with Fermi?</vt:lpstr>
      <vt:lpstr>Where to look for Dark Matter with Fermi?</vt:lpstr>
      <vt:lpstr>Dark Matter in Dwarf Galaxies</vt:lpstr>
      <vt:lpstr>Dark Matter in Dwarf Galaxies</vt:lpstr>
      <vt:lpstr>Dark Matter in The Galactic Center</vt:lpstr>
      <vt:lpstr>Dark Matter in The Galactic Center</vt:lpstr>
      <vt:lpstr>A Simple (but effective) Approach to the Galactic Center</vt:lpstr>
      <vt:lpstr>A Simple (but effective) Approach to the Galactic Center</vt:lpstr>
      <vt:lpstr>A Simple (but effective) Approach to the Galactic Center</vt:lpstr>
      <vt:lpstr>A Simple (but effective) Approach to the Galactic Center</vt:lpstr>
      <vt:lpstr>Characteristics of the Observed Gamma Ray Residual</vt:lpstr>
      <vt:lpstr>Characteristics of the Observed Gamma Ray Residual</vt:lpstr>
      <vt:lpstr>Characteristics of the Observed Gamma Ray Residual</vt:lpstr>
      <vt:lpstr>The Dark Matter Interpretation</vt:lpstr>
      <vt:lpstr>Other Interpretations?</vt:lpstr>
      <vt:lpstr>A Gamma-Ray Line at 130 GeV?!</vt:lpstr>
      <vt:lpstr>PowerPoint Presentation</vt:lpstr>
      <vt:lpstr>This is a Real Dark Matter Line?</vt:lpstr>
      <vt:lpstr>This is a Real Dark Matter Line?</vt:lpstr>
      <vt:lpstr>This is a Real Dark Matter Line?</vt:lpstr>
      <vt:lpstr>This is a Real Dark Matter Line?</vt:lpstr>
      <vt:lpstr>This is a Real Dark Matter Line?</vt:lpstr>
      <vt:lpstr>Dark Matter at The LHC</vt:lpstr>
      <vt:lpstr>Dark Matter at The LHC</vt:lpstr>
      <vt:lpstr>Dark Matter at The LHC</vt:lpstr>
      <vt:lpstr>Dark Matter at The LHC</vt:lpstr>
      <vt:lpstr>Homework Exercise #2</vt:lpstr>
      <vt:lpstr>Homework Exercise #2</vt:lpstr>
      <vt:lpstr>The Status:</vt:lpstr>
      <vt:lpstr>The Status:</vt:lpstr>
      <vt:lpstr>The Status:</vt:lpstr>
      <vt:lpstr>The Status:</vt:lpstr>
      <vt:lpstr>The Status:</vt:lpstr>
      <vt:lpstr>Putting This All Together</vt:lpstr>
      <vt:lpstr>Summary</vt:lpstr>
      <vt:lpstr>PowerPoint Presentation</vt:lpstr>
      <vt:lpstr>Dark Matter with Microwave and Radio Telescopes</vt:lpstr>
      <vt:lpstr>Dark Matter with Microwave and Radio Telescopes</vt:lpstr>
      <vt:lpstr>Dark Matter with Antimatter</vt:lpstr>
      <vt:lpstr>Dark Matter with Antimatter</vt:lpstr>
      <vt:lpstr>The Dark Matter Candidate Zoo</vt:lpstr>
      <vt:lpstr>Non-WIMP Dark Matter Candidates I: Axions</vt:lpstr>
      <vt:lpstr>Non-WIMP Dark Matter Candidates I: Axions</vt:lpstr>
      <vt:lpstr>Non-WIMP Dark Matter Candidates II:   Sterile Neutrinos</vt:lpstr>
      <vt:lpstr>Putting This All Together</vt:lpstr>
      <vt:lpstr>Putting This All Together</vt:lpstr>
      <vt:lpstr>Putting This All Together</vt:lpstr>
      <vt:lpstr>Putting This All Together</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dark matter in the Discovery Age</dc:title>
  <dc:creator>Dan Hooper</dc:creator>
  <cp:lastModifiedBy>Dan Hooper</cp:lastModifiedBy>
  <cp:revision>132</cp:revision>
  <dcterms:created xsi:type="dcterms:W3CDTF">2012-02-23T03:31:27Z</dcterms:created>
  <dcterms:modified xsi:type="dcterms:W3CDTF">2012-09-18T15:32:46Z</dcterms:modified>
</cp:coreProperties>
</file>