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60"/>
  </p:notesMasterIdLst>
  <p:sldIdLst>
    <p:sldId id="530" r:id="rId2"/>
    <p:sldId id="532" r:id="rId3"/>
    <p:sldId id="531" r:id="rId4"/>
    <p:sldId id="533" r:id="rId5"/>
    <p:sldId id="534" r:id="rId6"/>
    <p:sldId id="535" r:id="rId7"/>
    <p:sldId id="543" r:id="rId8"/>
    <p:sldId id="536" r:id="rId9"/>
    <p:sldId id="537" r:id="rId10"/>
    <p:sldId id="539" r:id="rId11"/>
    <p:sldId id="538" r:id="rId12"/>
    <p:sldId id="540" r:id="rId13"/>
    <p:sldId id="542" r:id="rId14"/>
    <p:sldId id="544" r:id="rId15"/>
    <p:sldId id="545" r:id="rId16"/>
    <p:sldId id="546" r:id="rId17"/>
    <p:sldId id="550" r:id="rId18"/>
    <p:sldId id="571" r:id="rId19"/>
    <p:sldId id="551" r:id="rId20"/>
    <p:sldId id="552" r:id="rId21"/>
    <p:sldId id="572" r:id="rId22"/>
    <p:sldId id="573" r:id="rId23"/>
    <p:sldId id="553" r:id="rId24"/>
    <p:sldId id="548" r:id="rId25"/>
    <p:sldId id="556" r:id="rId26"/>
    <p:sldId id="555" r:id="rId27"/>
    <p:sldId id="547" r:id="rId28"/>
    <p:sldId id="557" r:id="rId29"/>
    <p:sldId id="554" r:id="rId30"/>
    <p:sldId id="558" r:id="rId31"/>
    <p:sldId id="559" r:id="rId32"/>
    <p:sldId id="515" r:id="rId33"/>
    <p:sldId id="516" r:id="rId34"/>
    <p:sldId id="517" r:id="rId35"/>
    <p:sldId id="518" r:id="rId36"/>
    <p:sldId id="519" r:id="rId37"/>
    <p:sldId id="520" r:id="rId38"/>
    <p:sldId id="521" r:id="rId39"/>
    <p:sldId id="522" r:id="rId40"/>
    <p:sldId id="523" r:id="rId41"/>
    <p:sldId id="524" r:id="rId42"/>
    <p:sldId id="566" r:id="rId43"/>
    <p:sldId id="569" r:id="rId44"/>
    <p:sldId id="560" r:id="rId45"/>
    <p:sldId id="561" r:id="rId46"/>
    <p:sldId id="562" r:id="rId47"/>
    <p:sldId id="563" r:id="rId48"/>
    <p:sldId id="564" r:id="rId49"/>
    <p:sldId id="565" r:id="rId50"/>
    <p:sldId id="567" r:id="rId51"/>
    <p:sldId id="529" r:id="rId52"/>
    <p:sldId id="574" r:id="rId53"/>
    <p:sldId id="575" r:id="rId54"/>
    <p:sldId id="576" r:id="rId55"/>
    <p:sldId id="577" r:id="rId56"/>
    <p:sldId id="578" r:id="rId57"/>
    <p:sldId id="579" r:id="rId58"/>
    <p:sldId id="580" r:id="rId59"/>
  </p:sldIdLst>
  <p:sldSz cx="9144000" cy="6858000" type="screen4x3"/>
  <p:notesSz cx="6858000" cy="9144000"/>
  <p:custDataLst>
    <p:tags r:id="rId61"/>
  </p:custDataLst>
  <p:defaultTextStyle>
    <a:defPPr>
      <a:defRPr lang="de-DE"/>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BFD"/>
    <a:srgbClr val="79DCFF"/>
    <a:srgbClr val="FF0066"/>
    <a:srgbClr val="FF0000"/>
    <a:srgbClr val="006600"/>
    <a:srgbClr val="FFFF66"/>
    <a:srgbClr val="0099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5" autoAdjust="0"/>
    <p:restoredTop sz="99642" autoAdjust="0"/>
  </p:normalViewPr>
  <p:slideViewPr>
    <p:cSldViewPr>
      <p:cViewPr>
        <p:scale>
          <a:sx n="77" d="100"/>
          <a:sy n="77" d="100"/>
        </p:scale>
        <p:origin x="-75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5D0774-85C6-4481-97C5-C00FCAF1AB6A}" type="datetimeFigureOut">
              <a:rPr lang="de-DE"/>
              <a:pPr>
                <a:defRPr/>
              </a:pPr>
              <a:t>20.06.2012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0AA0181-3C43-4A8A-8716-A2C55F6B0AAD}"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0825" cy="6850063"/>
            <a:chOff x="0" y="0"/>
            <a:chExt cx="5758" cy="4315"/>
          </a:xfrm>
        </p:grpSpPr>
        <p:grpSp>
          <p:nvGrpSpPr>
            <p:cNvPr id="3"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9"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10"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11"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12"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grpSp>
        <p:sp>
          <p:nvSpPr>
            <p:cNvPr id="6"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7"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de-DE" smtClean="0"/>
              <a:t>Titelmasterformat durch Klicken bearbeiten</a:t>
            </a:r>
            <a:endParaRPr lang="de-DE"/>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DE" smtClean="0"/>
              <a:t>Formatvorlage des Untertitelmasters durch Klicken bearbeiten</a:t>
            </a:r>
            <a:endParaRPr lang="de-DE"/>
          </a:p>
        </p:txBody>
      </p:sp>
      <p:sp>
        <p:nvSpPr>
          <p:cNvPr id="13" name="Rectangle 13"/>
          <p:cNvSpPr>
            <a:spLocks noGrp="1" noChangeArrowheads="1"/>
          </p:cNvSpPr>
          <p:nvPr>
            <p:ph type="dt" sz="quarter" idx="10"/>
          </p:nvPr>
        </p:nvSpPr>
        <p:spPr>
          <a:xfrm>
            <a:off x="457200" y="6248400"/>
            <a:ext cx="2133600" cy="476250"/>
          </a:xfrm>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14" name="Rectangle 14"/>
          <p:cNvSpPr>
            <a:spLocks noGrp="1" noChangeArrowheads="1"/>
          </p:cNvSpPr>
          <p:nvPr>
            <p:ph type="ftr" sz="quarter" idx="11"/>
          </p:nvPr>
        </p:nvSpPr>
        <p:spPr>
          <a:xfrm>
            <a:off x="3124200" y="6251575"/>
            <a:ext cx="2895600" cy="476250"/>
          </a:xfrm>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15" name="Rectangle 15"/>
          <p:cNvSpPr>
            <a:spLocks noGrp="1" noChangeArrowheads="1"/>
          </p:cNvSpPr>
          <p:nvPr>
            <p:ph type="sldNum" sz="quarter" idx="12"/>
          </p:nvPr>
        </p:nvSpPr>
        <p:spPr>
          <a:xfrm>
            <a:off x="6553200" y="6254750"/>
            <a:ext cx="2133600" cy="476250"/>
          </a:xfrm>
        </p:spPr>
        <p:txBody>
          <a:bodyPr/>
          <a:lstStyle>
            <a:lvl1pPr eaLnBrk="0" hangingPunct="0">
              <a:defRPr>
                <a:effectLst>
                  <a:outerShdw blurRad="38100" dist="38100" dir="2700000" algn="tl">
                    <a:srgbClr val="000000">
                      <a:alpha val="43137"/>
                    </a:srgbClr>
                  </a:outerShdw>
                </a:effectLst>
              </a:defRPr>
            </a:lvl1pPr>
          </a:lstStyle>
          <a:p>
            <a:pPr>
              <a:defRPr/>
            </a:pPr>
            <a:fld id="{31CA3465-BDE2-4750-BA35-46D6AEEF8786}" type="slidenum">
              <a:rPr lang="de-DE" smtClean="0"/>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5"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389B72C9-2C83-4E73-94E5-54AE2F59289C}" type="slidenum">
              <a:rPr lang="de-DE" smtClean="0"/>
              <a:pPr>
                <a:defRPr/>
              </a:pPr>
              <a:t>‹Nr.›</a:t>
            </a:fld>
            <a:endParaRPr lang="de-DE"/>
          </a:p>
        </p:txBody>
      </p:sp>
      <p:sp>
        <p:nvSpPr>
          <p:cNvPr id="6"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5"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EA6F09B4-C41F-4AB4-9B4E-A0234F5DC550}" type="slidenum">
              <a:rPr lang="de-DE" smtClean="0"/>
              <a:pPr>
                <a:defRPr/>
              </a:pPr>
              <a:t>‹Nr.›</a:t>
            </a:fld>
            <a:endParaRPr lang="de-DE"/>
          </a:p>
        </p:txBody>
      </p:sp>
      <p:sp>
        <p:nvSpPr>
          <p:cNvPr id="6"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5"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3175B833-89DA-4CC9-A04E-24871BFDDCA0}" type="slidenum">
              <a:rPr lang="de-DE" smtClean="0"/>
              <a:pPr>
                <a:defRPr/>
              </a:pPr>
              <a:t>‹Nr.›</a:t>
            </a:fld>
            <a:endParaRPr lang="de-DE"/>
          </a:p>
        </p:txBody>
      </p:sp>
      <p:sp>
        <p:nvSpPr>
          <p:cNvPr id="6"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5"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E75755F2-0670-4D24-BB42-48A3FEC29AB9}" type="slidenum">
              <a:rPr lang="de-DE" smtClean="0"/>
              <a:pPr>
                <a:defRPr/>
              </a:pPr>
              <a:t>‹Nr.›</a:t>
            </a:fld>
            <a:endParaRPr lang="de-DE"/>
          </a:p>
        </p:txBody>
      </p:sp>
      <p:sp>
        <p:nvSpPr>
          <p:cNvPr id="6"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6"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F6FE98AF-BF74-40E6-B608-33EFFAFD4484}" type="slidenum">
              <a:rPr lang="de-DE" smtClean="0"/>
              <a:pPr>
                <a:defRPr/>
              </a:pPr>
              <a:t>‹Nr.›</a:t>
            </a:fld>
            <a:endParaRPr lang="de-DE"/>
          </a:p>
        </p:txBody>
      </p:sp>
      <p:sp>
        <p:nvSpPr>
          <p:cNvPr id="7"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8"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AEEA4807-4A4E-4B0F-8D67-08814AC50CBE}" type="slidenum">
              <a:rPr lang="de-DE" smtClean="0"/>
              <a:pPr>
                <a:defRPr/>
              </a:pPr>
              <a:t>‹Nr.›</a:t>
            </a:fld>
            <a:endParaRPr lang="de-DE"/>
          </a:p>
        </p:txBody>
      </p:sp>
      <p:sp>
        <p:nvSpPr>
          <p:cNvPr id="9"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4"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CC79CF25-B81D-4CBA-A3CA-5058A45C74B4}" type="slidenum">
              <a:rPr lang="de-DE" smtClean="0"/>
              <a:pPr>
                <a:defRPr/>
              </a:pPr>
              <a:t>‹Nr.›</a:t>
            </a:fld>
            <a:endParaRPr lang="de-DE"/>
          </a:p>
        </p:txBody>
      </p:sp>
      <p:sp>
        <p:nvSpPr>
          <p:cNvPr id="5"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3"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2C5F5418-4E9D-4B71-88A9-F6ACF9A68F4D}" type="slidenum">
              <a:rPr lang="de-DE" smtClean="0"/>
              <a:pPr>
                <a:defRPr/>
              </a:pPr>
              <a:t>‹Nr.›</a:t>
            </a:fld>
            <a:endParaRPr lang="de-DE"/>
          </a:p>
        </p:txBody>
      </p:sp>
      <p:sp>
        <p:nvSpPr>
          <p:cNvPr id="4"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6"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568643B3-E8C5-4C60-8652-41DAC7858A79}" type="slidenum">
              <a:rPr lang="de-DE" smtClean="0"/>
              <a:pPr>
                <a:defRPr/>
              </a:pPr>
              <a:t>‹Nr.›</a:t>
            </a:fld>
            <a:endParaRPr lang="de-DE"/>
          </a:p>
        </p:txBody>
      </p:sp>
      <p:sp>
        <p:nvSpPr>
          <p:cNvPr id="7"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3"/>
          <p:cNvSpPr>
            <a:spLocks noGrp="1" noChangeArrowheads="1"/>
          </p:cNvSpPr>
          <p:nvPr>
            <p:ph type="dt" sz="half" idx="10"/>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
        <p:nvSpPr>
          <p:cNvPr id="6" name="Rectangle 15"/>
          <p:cNvSpPr>
            <a:spLocks noGrp="1" noChangeArrowheads="1"/>
          </p:cNvSpPr>
          <p:nvPr>
            <p:ph type="sldNum" sz="quarter" idx="11"/>
          </p:nvPr>
        </p:nvSpPr>
        <p:spPr/>
        <p:txBody>
          <a:bodyPr/>
          <a:lstStyle>
            <a:lvl1pPr eaLnBrk="0" hangingPunct="0">
              <a:defRPr>
                <a:effectLst>
                  <a:outerShdw blurRad="38100" dist="38100" dir="2700000" algn="tl">
                    <a:srgbClr val="000000">
                      <a:alpha val="43137"/>
                    </a:srgbClr>
                  </a:outerShdw>
                </a:effectLst>
              </a:defRPr>
            </a:lvl1pPr>
          </a:lstStyle>
          <a:p>
            <a:pPr>
              <a:defRPr/>
            </a:pPr>
            <a:fld id="{6BD51823-A820-4DE4-8676-A92B84C0B956}" type="slidenum">
              <a:rPr lang="de-DE" smtClean="0"/>
              <a:pPr>
                <a:defRPr/>
              </a:pPr>
              <a:t>‹Nr.›</a:t>
            </a:fld>
            <a:endParaRPr lang="de-DE"/>
          </a:p>
        </p:txBody>
      </p:sp>
      <p:sp>
        <p:nvSpPr>
          <p:cNvPr id="7" name="Rectangle 14"/>
          <p:cNvSpPr>
            <a:spLocks noGrp="1" noChangeArrowheads="1"/>
          </p:cNvSpPr>
          <p:nvPr>
            <p:ph type="ftr" sz="quarter" idx="12"/>
          </p:nvPr>
        </p:nvSpPr>
        <p:spPr/>
        <p:txBody>
          <a:bodyPr/>
          <a:lstStyle>
            <a:lvl1pPr eaLnBrk="0" hangingPunct="0">
              <a:defRPr>
                <a:effectLst>
                  <a:outerShdw blurRad="38100" dist="38100" dir="2700000" algn="tl">
                    <a:srgbClr val="000000">
                      <a:alpha val="43137"/>
                    </a:srgbClr>
                  </a:outerShdw>
                </a:effectLst>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latin typeface="Arial" charset="0"/>
              </a:defRPr>
            </a:lvl1pPr>
          </a:lstStyle>
          <a:p>
            <a:pPr>
              <a:defRPr/>
            </a:pPr>
            <a:endParaRPr lang="de-DE"/>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latin typeface="Arial" charset="0"/>
              </a:defRPr>
            </a:lvl1pPr>
          </a:lstStyle>
          <a:p>
            <a:pPr>
              <a:defRPr/>
            </a:pPr>
            <a:fld id="{85BE04E0-980E-41F2-A4C0-B158FC5F763C}" type="slidenum">
              <a:rPr lang="de-DE" smtClean="0"/>
              <a:pPr>
                <a:defRPr/>
              </a:pPr>
              <a:t>‹Nr.›</a:t>
            </a:fld>
            <a:endParaRPr lang="de-DE"/>
          </a:p>
        </p:txBody>
      </p:sp>
      <p:grpSp>
        <p:nvGrpSpPr>
          <p:cNvPr id="2" name="Group 19"/>
          <p:cNvGrpSpPr>
            <a:grpSpLocks/>
          </p:cNvGrpSpPr>
          <p:nvPr/>
        </p:nvGrpSpPr>
        <p:grpSpPr bwMode="auto">
          <a:xfrm>
            <a:off x="0" y="0"/>
            <a:ext cx="9140825" cy="6850063"/>
            <a:chOff x="0" y="0"/>
            <a:chExt cx="5758" cy="4315"/>
          </a:xfrm>
        </p:grpSpPr>
        <p:grpSp>
          <p:nvGrpSpPr>
            <p:cNvPr id="3"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de-DE" sz="1800">
                <a:solidFill>
                  <a:srgbClr val="FFFFFF"/>
                </a:solidFill>
                <a:effectLst/>
                <a:latin typeface="Garamond" pitchFamily="18" charset="0"/>
              </a:endParaRPr>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latin typeface="Arial" charset="0"/>
              </a:defRPr>
            </a:lvl1pPr>
          </a:lstStyle>
          <a:p>
            <a:pPr>
              <a:defRPr/>
            </a:pPr>
            <a:endParaRPr lang="de-DE"/>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19256" cy="1570185"/>
          </a:xfrm>
        </p:spPr>
        <p:txBody>
          <a:bodyPr/>
          <a:lstStyle/>
          <a:p>
            <a:pPr>
              <a:defRPr/>
            </a:pPr>
            <a:r>
              <a:rPr lang="en-US" sz="5400" dirty="0" err="1" smtClean="0">
                <a:solidFill>
                  <a:srgbClr val="FFFF00"/>
                </a:solidFill>
              </a:rPr>
              <a:t>Prethermalization</a:t>
            </a:r>
            <a:endParaRPr lang="de-DE" sz="5400" dirty="0">
              <a:solidFill>
                <a:srgbClr val="FFFF00"/>
              </a:solidFill>
            </a:endParaRPr>
          </a:p>
        </p:txBody>
      </p:sp>
      <p:pic>
        <p:nvPicPr>
          <p:cNvPr id="3" name="Picture 2"/>
          <p:cNvPicPr>
            <a:picLocks noChangeAspect="1" noChangeArrowheads="1"/>
          </p:cNvPicPr>
          <p:nvPr/>
        </p:nvPicPr>
        <p:blipFill>
          <a:blip r:embed="rId2" cstate="print"/>
          <a:srcRect l="2469" r="3704" b="22971"/>
          <a:stretch>
            <a:fillRect/>
          </a:stretch>
        </p:blipFill>
        <p:spPr bwMode="auto">
          <a:xfrm>
            <a:off x="1259632" y="1844824"/>
            <a:ext cx="6874726" cy="4794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642194"/>
          </a:xfrm>
        </p:spPr>
        <p:txBody>
          <a:bodyPr/>
          <a:lstStyle/>
          <a:p>
            <a:r>
              <a:rPr lang="en-US" sz="5400" dirty="0" err="1" smtClean="0">
                <a:solidFill>
                  <a:schemeClr val="accent1">
                    <a:lumMod val="40000"/>
                    <a:lumOff val="60000"/>
                  </a:schemeClr>
                </a:solidFill>
              </a:rPr>
              <a:t>prethermalization</a:t>
            </a:r>
            <a:endParaRPr lang="de-DE" sz="5400" dirty="0">
              <a:solidFill>
                <a:schemeClr val="accent1">
                  <a:lumMod val="40000"/>
                  <a:lumOff val="60000"/>
                </a:schemeClr>
              </a:solidFill>
            </a:endParaRPr>
          </a:p>
        </p:txBody>
      </p:sp>
      <p:sp>
        <p:nvSpPr>
          <p:cNvPr id="3" name="Inhaltsplatzhalter 2"/>
          <p:cNvSpPr>
            <a:spLocks noGrp="1"/>
          </p:cNvSpPr>
          <p:nvPr>
            <p:ph idx="1"/>
          </p:nvPr>
        </p:nvSpPr>
        <p:spPr>
          <a:xfrm>
            <a:off x="1691680" y="2708920"/>
            <a:ext cx="6552728" cy="3417243"/>
          </a:xfrm>
        </p:spPr>
        <p:txBody>
          <a:bodyPr/>
          <a:lstStyle/>
          <a:p>
            <a:pPr>
              <a:buNone/>
            </a:pPr>
            <a:r>
              <a:rPr lang="en-US" sz="4800" dirty="0" smtClean="0">
                <a:solidFill>
                  <a:schemeClr val="accent5">
                    <a:lumMod val="20000"/>
                    <a:lumOff val="80000"/>
                  </a:schemeClr>
                </a:solidFill>
              </a:rPr>
              <a:t>only </a:t>
            </a:r>
            <a:r>
              <a:rPr lang="en-US" sz="4800" dirty="0" smtClean="0">
                <a:solidFill>
                  <a:srgbClr val="FFFF00"/>
                </a:solidFill>
              </a:rPr>
              <a:t>partial</a:t>
            </a:r>
            <a:r>
              <a:rPr lang="en-US" sz="4800" dirty="0" smtClean="0">
                <a:solidFill>
                  <a:schemeClr val="accent5">
                    <a:lumMod val="20000"/>
                    <a:lumOff val="80000"/>
                  </a:schemeClr>
                </a:solidFill>
              </a:rPr>
              <a:t> loss </a:t>
            </a:r>
            <a:r>
              <a:rPr lang="en-US" sz="4800" dirty="0" smtClean="0">
                <a:solidFill>
                  <a:srgbClr val="F9FBFD"/>
                </a:solidFill>
              </a:rPr>
              <a:t>of </a:t>
            </a:r>
          </a:p>
          <a:p>
            <a:pPr>
              <a:buNone/>
            </a:pPr>
            <a:r>
              <a:rPr lang="en-US" sz="4800" dirty="0" smtClean="0">
                <a:solidFill>
                  <a:schemeClr val="accent5">
                    <a:lumMod val="20000"/>
                    <a:lumOff val="80000"/>
                  </a:schemeClr>
                </a:solidFill>
              </a:rPr>
              <a:t>memory of initial state</a:t>
            </a:r>
            <a:endParaRPr lang="de-DE" sz="4800"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chemeClr val="accent1">
                    <a:lumMod val="40000"/>
                    <a:lumOff val="60000"/>
                  </a:schemeClr>
                </a:solidFill>
              </a:rPr>
              <a:t>prethermalization</a:t>
            </a:r>
            <a:endParaRPr lang="de-DE" dirty="0">
              <a:solidFill>
                <a:schemeClr val="accent1">
                  <a:lumMod val="40000"/>
                  <a:lumOff val="60000"/>
                </a:schemeClr>
              </a:solidFill>
            </a:endParaRPr>
          </a:p>
        </p:txBody>
      </p:sp>
      <p:sp>
        <p:nvSpPr>
          <p:cNvPr id="3" name="Inhaltsplatzhalter 2"/>
          <p:cNvSpPr>
            <a:spLocks noGrp="1"/>
          </p:cNvSpPr>
          <p:nvPr>
            <p:ph idx="1"/>
          </p:nvPr>
        </p:nvSpPr>
        <p:spPr/>
        <p:txBody>
          <a:bodyPr/>
          <a:lstStyle/>
          <a:p>
            <a:r>
              <a:rPr lang="en-US" dirty="0" smtClean="0">
                <a:solidFill>
                  <a:srgbClr val="FFFF00"/>
                </a:solidFill>
              </a:rPr>
              <a:t>can happen on time scales much shorter than for </a:t>
            </a:r>
            <a:r>
              <a:rPr lang="en-US" dirty="0" err="1" smtClean="0">
                <a:solidFill>
                  <a:srgbClr val="FFFF00"/>
                </a:solidFill>
              </a:rPr>
              <a:t>thermalization</a:t>
            </a:r>
            <a:endParaRPr lang="en-US" dirty="0" smtClean="0">
              <a:solidFill>
                <a:srgbClr val="FFFF00"/>
              </a:solidFill>
            </a:endParaRPr>
          </a:p>
          <a:p>
            <a:r>
              <a:rPr lang="en-US" dirty="0" smtClean="0">
                <a:solidFill>
                  <a:srgbClr val="FFFF00"/>
                </a:solidFill>
              </a:rPr>
              <a:t>nevertheless: several important features look already similar to thermal equilibrium state</a:t>
            </a:r>
          </a:p>
          <a:p>
            <a:r>
              <a:rPr lang="en-US" dirty="0" smtClean="0">
                <a:solidFill>
                  <a:srgbClr val="FFFF00"/>
                </a:solidFill>
              </a:rPr>
              <a:t>can produce states different from thermal equilibrium that </a:t>
            </a:r>
            <a:r>
              <a:rPr lang="en-US" dirty="0" smtClean="0">
                <a:solidFill>
                  <a:srgbClr val="FFFF00"/>
                </a:solidFill>
              </a:rPr>
              <a:t>persist</a:t>
            </a:r>
            <a:r>
              <a:rPr lang="en-US" dirty="0" smtClean="0">
                <a:solidFill>
                  <a:srgbClr val="FFFF00"/>
                </a:solidFill>
              </a:rPr>
              <a:t> </a:t>
            </a:r>
            <a:r>
              <a:rPr lang="en-US" dirty="0" smtClean="0">
                <a:solidFill>
                  <a:srgbClr val="FFFF00"/>
                </a:solidFill>
              </a:rPr>
              <a:t>for very long                  ( sometimes infinite ) time scales</a:t>
            </a:r>
            <a:endParaRPr lang="de-DE"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14202"/>
          </a:xfrm>
        </p:spPr>
        <p:txBody>
          <a:bodyPr/>
          <a:lstStyle/>
          <a:p>
            <a:r>
              <a:rPr lang="en-US" dirty="0" smtClean="0">
                <a:solidFill>
                  <a:srgbClr val="79DCFF"/>
                </a:solidFill>
              </a:rPr>
              <a:t>quantities to investigate</a:t>
            </a:r>
            <a:endParaRPr lang="de-DE" dirty="0">
              <a:solidFill>
                <a:srgbClr val="79DCFF"/>
              </a:solidFill>
            </a:endParaRPr>
          </a:p>
        </p:txBody>
      </p:sp>
      <p:sp>
        <p:nvSpPr>
          <p:cNvPr id="3" name="Inhaltsplatzhalter 2"/>
          <p:cNvSpPr>
            <a:spLocks noGrp="1"/>
          </p:cNvSpPr>
          <p:nvPr>
            <p:ph idx="1"/>
          </p:nvPr>
        </p:nvSpPr>
        <p:spPr>
          <a:xfrm>
            <a:off x="457200" y="2420888"/>
            <a:ext cx="8229600" cy="3705275"/>
          </a:xfrm>
        </p:spPr>
        <p:txBody>
          <a:bodyPr/>
          <a:lstStyle/>
          <a:p>
            <a:r>
              <a:rPr lang="en-US" dirty="0" smtClean="0">
                <a:solidFill>
                  <a:srgbClr val="FFFF00"/>
                </a:solidFill>
              </a:rPr>
              <a:t>set of correlation functions</a:t>
            </a:r>
          </a:p>
          <a:p>
            <a:r>
              <a:rPr lang="en-US" dirty="0" smtClean="0">
                <a:solidFill>
                  <a:srgbClr val="FFFF00"/>
                </a:solidFill>
              </a:rPr>
              <a:t>or effective action as generating functional for correlation functions</a:t>
            </a:r>
          </a:p>
          <a:p>
            <a:endParaRPr lang="en-US" dirty="0" smtClean="0">
              <a:solidFill>
                <a:srgbClr val="FFFF00"/>
              </a:solidFill>
            </a:endParaRPr>
          </a:p>
          <a:p>
            <a:r>
              <a:rPr lang="en-US" b="1" dirty="0" smtClean="0">
                <a:solidFill>
                  <a:srgbClr val="FFFF00"/>
                </a:solidFill>
              </a:rPr>
              <a:t>not:</a:t>
            </a:r>
            <a:r>
              <a:rPr lang="en-US" dirty="0" smtClean="0">
                <a:solidFill>
                  <a:srgbClr val="FFFF00"/>
                </a:solidFill>
              </a:rPr>
              <a:t> density matrix or probability distribution</a:t>
            </a:r>
            <a:endParaRPr lang="de-DE"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reasons</a:t>
            </a:r>
            <a:endParaRPr lang="de-DE" dirty="0">
              <a:solidFill>
                <a:srgbClr val="79DCFF"/>
              </a:solidFill>
            </a:endParaRPr>
          </a:p>
        </p:txBody>
      </p:sp>
      <p:sp>
        <p:nvSpPr>
          <p:cNvPr id="3" name="Inhaltsplatzhalter 2"/>
          <p:cNvSpPr>
            <a:spLocks noGrp="1"/>
          </p:cNvSpPr>
          <p:nvPr>
            <p:ph idx="1"/>
          </p:nvPr>
        </p:nvSpPr>
        <p:spPr>
          <a:xfrm>
            <a:off x="457200" y="1600200"/>
            <a:ext cx="8291264" cy="4525963"/>
          </a:xfrm>
        </p:spPr>
        <p:txBody>
          <a:bodyPr/>
          <a:lstStyle/>
          <a:p>
            <a:r>
              <a:rPr lang="en-US" dirty="0" smtClean="0"/>
              <a:t>rather different density matrices /         probability distributions can produce essentially identical correlation functions</a:t>
            </a:r>
          </a:p>
          <a:p>
            <a:pPr>
              <a:buNone/>
            </a:pPr>
            <a:r>
              <a:rPr lang="en-US" dirty="0" smtClean="0"/>
              <a:t>   </a:t>
            </a:r>
            <a:r>
              <a:rPr lang="en-US" sz="2800" dirty="0" smtClean="0">
                <a:solidFill>
                  <a:schemeClr val="accent5">
                    <a:lumMod val="20000"/>
                    <a:lumOff val="80000"/>
                  </a:schemeClr>
                </a:solidFill>
              </a:rPr>
              <a:t>( they only differ by unobservable higher order correlations e.g. 754367-point functions, or unobservable phase correlations )</a:t>
            </a:r>
            <a:endParaRPr lang="en-US" dirty="0" smtClean="0">
              <a:solidFill>
                <a:schemeClr val="accent5">
                  <a:lumMod val="20000"/>
                  <a:lumOff val="80000"/>
                </a:schemeClr>
              </a:solidFill>
            </a:endParaRPr>
          </a:p>
          <a:p>
            <a:r>
              <a:rPr lang="en-US" dirty="0" smtClean="0"/>
              <a:t>only correlation functions are observed in practice </a:t>
            </a:r>
          </a:p>
          <a:p>
            <a:pPr>
              <a:buNone/>
            </a:pPr>
            <a:r>
              <a:rPr lang="en-US" sz="2800" dirty="0" smtClean="0">
                <a:solidFill>
                  <a:schemeClr val="accent5">
                    <a:lumMod val="20000"/>
                    <a:lumOff val="80000"/>
                  </a:schemeClr>
                </a:solidFill>
              </a:rPr>
              <a:t>   ( distributions : one-point function or expectation value )</a:t>
            </a:r>
            <a:endParaRPr lang="de-DE"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smtClean="0">
                <a:solidFill>
                  <a:srgbClr val="79DCFF"/>
                </a:solidFill>
              </a:rPr>
              <a:t>Boltzmann’s conjecture</a:t>
            </a:r>
            <a:endParaRPr lang="de-DE" sz="3600" dirty="0">
              <a:solidFill>
                <a:srgbClr val="79DCFF"/>
              </a:solidFill>
            </a:endParaRPr>
          </a:p>
        </p:txBody>
      </p:sp>
      <p:sp>
        <p:nvSpPr>
          <p:cNvPr id="3" name="Inhaltsplatzhalter 2"/>
          <p:cNvSpPr>
            <a:spLocks noGrp="1"/>
          </p:cNvSpPr>
          <p:nvPr>
            <p:ph idx="1"/>
          </p:nvPr>
        </p:nvSpPr>
        <p:spPr/>
        <p:txBody>
          <a:bodyPr/>
          <a:lstStyle/>
          <a:p>
            <a:r>
              <a:rPr lang="en-US" sz="2800" dirty="0" smtClean="0">
                <a:solidFill>
                  <a:srgbClr val="F9FBFD"/>
                </a:solidFill>
              </a:rPr>
              <a:t>start with arbitrary initial probability distribution</a:t>
            </a:r>
          </a:p>
          <a:p>
            <a:r>
              <a:rPr lang="en-US" sz="2800" dirty="0" smtClean="0">
                <a:solidFill>
                  <a:srgbClr val="F9FBFD"/>
                </a:solidFill>
              </a:rPr>
              <a:t>wait long enough</a:t>
            </a:r>
          </a:p>
          <a:p>
            <a:r>
              <a:rPr lang="en-US" sz="2800" dirty="0" smtClean="0">
                <a:solidFill>
                  <a:srgbClr val="F9FBFD"/>
                </a:solidFill>
              </a:rPr>
              <a:t>probability distribution comes arbitrarily close to thermal equilibrium distribution </a:t>
            </a:r>
          </a:p>
          <a:p>
            <a:endParaRPr lang="en-US" sz="2800" dirty="0" smtClean="0"/>
          </a:p>
          <a:p>
            <a:pPr>
              <a:buNone/>
            </a:pPr>
            <a:r>
              <a:rPr lang="en-US" sz="2800" dirty="0" smtClean="0"/>
              <a:t>    probably not true </a:t>
            </a:r>
            <a:r>
              <a:rPr lang="en-US" sz="2800" dirty="0" smtClean="0"/>
              <a:t>!</a:t>
            </a:r>
          </a:p>
          <a:p>
            <a:pPr>
              <a:buNone/>
            </a:pPr>
            <a:endParaRPr lang="en-US" sz="2800" dirty="0" smtClean="0"/>
          </a:p>
          <a:p>
            <a:pPr>
              <a:buNone/>
            </a:pPr>
            <a:r>
              <a:rPr lang="en-US" sz="2800" dirty="0" smtClean="0"/>
              <a:t>   but : observable correlations come arbitrarily close to thermal equilibrium values ( not all systems )</a:t>
            </a:r>
            <a:endParaRPr lang="de-DE"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time flow of correlation functions</a:t>
            </a:r>
            <a:endParaRPr lang="de-DE" dirty="0">
              <a:solidFill>
                <a:srgbClr val="79DCFF"/>
              </a:solidFill>
            </a:endParaRPr>
          </a:p>
        </p:txBody>
      </p:sp>
      <p:sp>
        <p:nvSpPr>
          <p:cNvPr id="4" name="Textfeld 3"/>
          <p:cNvSpPr txBox="1"/>
          <p:nvPr/>
        </p:nvSpPr>
        <p:spPr>
          <a:xfrm>
            <a:off x="1043608" y="5085184"/>
            <a:ext cx="5575372" cy="1569660"/>
          </a:xfrm>
          <a:prstGeom prst="rect">
            <a:avLst/>
          </a:prstGeom>
          <a:noFill/>
        </p:spPr>
        <p:txBody>
          <a:bodyPr wrap="square" rtlCol="0">
            <a:spAutoFit/>
          </a:bodyPr>
          <a:lstStyle/>
          <a:p>
            <a:r>
              <a:rPr lang="en-US" dirty="0" err="1" smtClean="0"/>
              <a:t>prethermalized</a:t>
            </a:r>
            <a:r>
              <a:rPr lang="en-US" dirty="0" smtClean="0"/>
              <a:t> state =</a:t>
            </a:r>
          </a:p>
          <a:p>
            <a:r>
              <a:rPr lang="en-US" dirty="0" smtClean="0"/>
              <a:t>partial fixed point in space of </a:t>
            </a:r>
          </a:p>
          <a:p>
            <a:r>
              <a:rPr lang="en-US" dirty="0" smtClean="0"/>
              <a:t>correlation </a:t>
            </a:r>
            <a:r>
              <a:rPr lang="en-US" dirty="0" smtClean="0"/>
              <a:t>functions</a:t>
            </a:r>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2339752" y="1340768"/>
            <a:ext cx="4320480" cy="3670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time evolution of correlation functions</a:t>
            </a:r>
            <a:endParaRPr lang="de-DE" dirty="0">
              <a:solidFill>
                <a:srgbClr val="79DCFF"/>
              </a:solidFill>
            </a:endParaRPr>
          </a:p>
        </p:txBody>
      </p:sp>
      <p:pic>
        <p:nvPicPr>
          <p:cNvPr id="2051" name="Picture 3"/>
          <p:cNvPicPr>
            <a:picLocks noChangeAspect="1" noChangeArrowheads="1"/>
          </p:cNvPicPr>
          <p:nvPr/>
        </p:nvPicPr>
        <p:blipFill>
          <a:blip r:embed="rId2" cstate="print"/>
          <a:srcRect/>
          <a:stretch>
            <a:fillRect/>
          </a:stretch>
        </p:blipFill>
        <p:spPr bwMode="auto">
          <a:xfrm>
            <a:off x="1547664" y="1844824"/>
            <a:ext cx="5829300" cy="18669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547664" y="3933056"/>
            <a:ext cx="580072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time evolution of correlation functions</a:t>
            </a:r>
            <a:endParaRPr lang="de-DE" dirty="0">
              <a:solidFill>
                <a:srgbClr val="79DCFF"/>
              </a:solidFill>
            </a:endParaRPr>
          </a:p>
        </p:txBody>
      </p:sp>
      <p:pic>
        <p:nvPicPr>
          <p:cNvPr id="3075" name="Picture 3"/>
          <p:cNvPicPr>
            <a:picLocks noChangeAspect="1" noChangeArrowheads="1"/>
          </p:cNvPicPr>
          <p:nvPr/>
        </p:nvPicPr>
        <p:blipFill>
          <a:blip r:embed="rId2" cstate="print"/>
          <a:srcRect/>
          <a:stretch>
            <a:fillRect/>
          </a:stretch>
        </p:blipFill>
        <p:spPr bwMode="auto">
          <a:xfrm>
            <a:off x="1043608" y="5229200"/>
            <a:ext cx="7128792" cy="1165714"/>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39552" y="2132856"/>
            <a:ext cx="8163773" cy="864096"/>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b="11765"/>
          <a:stretch>
            <a:fillRect/>
          </a:stretch>
        </p:blipFill>
        <p:spPr bwMode="auto">
          <a:xfrm>
            <a:off x="2771800" y="3140968"/>
            <a:ext cx="3744416" cy="549174"/>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2483768" y="4293096"/>
            <a:ext cx="42100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lstStyle/>
          <a:p>
            <a:r>
              <a:rPr lang="en-US" sz="4000" dirty="0" smtClean="0">
                <a:solidFill>
                  <a:srgbClr val="79DCFF"/>
                </a:solidFill>
              </a:rPr>
              <a:t>hierarchical system of flow equations for correlation functions</a:t>
            </a:r>
            <a:endParaRPr lang="de-DE" sz="4000" dirty="0">
              <a:solidFill>
                <a:srgbClr val="79DCFF"/>
              </a:solidFill>
            </a:endParaRPr>
          </a:p>
        </p:txBody>
      </p:sp>
      <p:pic>
        <p:nvPicPr>
          <p:cNvPr id="3" name="Picture 6"/>
          <p:cNvPicPr>
            <a:picLocks noChangeAspect="1" noChangeArrowheads="1"/>
          </p:cNvPicPr>
          <p:nvPr/>
        </p:nvPicPr>
        <p:blipFill>
          <a:blip r:embed="rId2" cstate="print"/>
          <a:srcRect/>
          <a:stretch>
            <a:fillRect/>
          </a:stretch>
        </p:blipFill>
        <p:spPr bwMode="auto">
          <a:xfrm>
            <a:off x="395536" y="4149080"/>
            <a:ext cx="3816424" cy="74256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427984" y="4149080"/>
            <a:ext cx="4486651" cy="733666"/>
          </a:xfrm>
          <a:prstGeom prst="rect">
            <a:avLst/>
          </a:prstGeom>
          <a:noFill/>
          <a:ln w="9525">
            <a:noFill/>
            <a:miter lim="800000"/>
            <a:headEnd/>
            <a:tailEnd/>
          </a:ln>
        </p:spPr>
      </p:pic>
      <p:sp>
        <p:nvSpPr>
          <p:cNvPr id="5" name="Textfeld 4"/>
          <p:cNvSpPr txBox="1"/>
          <p:nvPr/>
        </p:nvSpPr>
        <p:spPr>
          <a:xfrm>
            <a:off x="827584" y="2492896"/>
            <a:ext cx="5772221" cy="954107"/>
          </a:xfrm>
          <a:prstGeom prst="rect">
            <a:avLst/>
          </a:prstGeom>
          <a:noFill/>
        </p:spPr>
        <p:txBody>
          <a:bodyPr wrap="none" rtlCol="0">
            <a:spAutoFit/>
          </a:bodyPr>
          <a:lstStyle/>
          <a:p>
            <a:r>
              <a:rPr lang="en-US" dirty="0" smtClean="0"/>
              <a:t>BBGKY- hierarchy</a:t>
            </a:r>
          </a:p>
          <a:p>
            <a:r>
              <a:rPr lang="en-US" sz="2400" dirty="0" err="1" smtClean="0">
                <a:solidFill>
                  <a:srgbClr val="F9FBFD"/>
                </a:solidFill>
              </a:rPr>
              <a:t>Yvon</a:t>
            </a:r>
            <a:r>
              <a:rPr lang="en-US" sz="2400" dirty="0" smtClean="0">
                <a:solidFill>
                  <a:srgbClr val="F9FBFD"/>
                </a:solidFill>
              </a:rPr>
              <a:t>, Born, Green, Kirkwood, </a:t>
            </a:r>
            <a:r>
              <a:rPr lang="en-US" sz="2400" dirty="0" err="1" smtClean="0">
                <a:solidFill>
                  <a:srgbClr val="F9FBFD"/>
                </a:solidFill>
              </a:rPr>
              <a:t>Bogoliubov</a:t>
            </a:r>
            <a:endParaRPr lang="de-DE" sz="2400" dirty="0">
              <a:solidFill>
                <a:srgbClr val="F9FBFD"/>
              </a:solidFill>
            </a:endParaRPr>
          </a:p>
        </p:txBody>
      </p:sp>
      <p:sp>
        <p:nvSpPr>
          <p:cNvPr id="6" name="Textfeld 5"/>
          <p:cNvSpPr txBox="1"/>
          <p:nvPr/>
        </p:nvSpPr>
        <p:spPr>
          <a:xfrm>
            <a:off x="611560" y="5733256"/>
            <a:ext cx="6974923" cy="523220"/>
          </a:xfrm>
          <a:prstGeom prst="rect">
            <a:avLst/>
          </a:prstGeom>
          <a:noFill/>
        </p:spPr>
        <p:txBody>
          <a:bodyPr wrap="none" rtlCol="0">
            <a:spAutoFit/>
          </a:bodyPr>
          <a:lstStyle/>
          <a:p>
            <a:r>
              <a:rPr lang="en-US" sz="2800" dirty="0" smtClean="0"/>
              <a:t>for interacting theories : system not closed</a:t>
            </a:r>
            <a:endParaRPr lang="de-DE"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non-equilibrium effective action</a:t>
            </a:r>
            <a:endParaRPr lang="de-DE" dirty="0"/>
          </a:p>
        </p:txBody>
      </p:sp>
      <p:pic>
        <p:nvPicPr>
          <p:cNvPr id="5122" name="Picture 2"/>
          <p:cNvPicPr>
            <a:picLocks noChangeAspect="1" noChangeArrowheads="1"/>
          </p:cNvPicPr>
          <p:nvPr/>
        </p:nvPicPr>
        <p:blipFill>
          <a:blip r:embed="rId2" cstate="print"/>
          <a:srcRect/>
          <a:stretch>
            <a:fillRect/>
          </a:stretch>
        </p:blipFill>
        <p:spPr bwMode="auto">
          <a:xfrm>
            <a:off x="2483768" y="1844824"/>
            <a:ext cx="4257675" cy="5524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052763" y="2905125"/>
            <a:ext cx="3038475" cy="1047750"/>
          </a:xfrm>
          <a:prstGeom prst="rect">
            <a:avLst/>
          </a:prstGeom>
          <a:noFill/>
          <a:ln w="9525">
            <a:noFill/>
            <a:miter lim="800000"/>
            <a:headEnd/>
            <a:tailEnd/>
          </a:ln>
        </p:spPr>
      </p:pic>
      <p:sp>
        <p:nvSpPr>
          <p:cNvPr id="5" name="Textfeld 4"/>
          <p:cNvSpPr txBox="1"/>
          <p:nvPr/>
        </p:nvSpPr>
        <p:spPr>
          <a:xfrm>
            <a:off x="971600" y="4941168"/>
            <a:ext cx="6709209" cy="1200329"/>
          </a:xfrm>
          <a:prstGeom prst="rect">
            <a:avLst/>
          </a:prstGeom>
          <a:noFill/>
        </p:spPr>
        <p:txBody>
          <a:bodyPr wrap="none" rtlCol="0">
            <a:spAutoFit/>
          </a:bodyPr>
          <a:lstStyle/>
          <a:p>
            <a:r>
              <a:rPr lang="en-US" sz="2400" dirty="0" smtClean="0"/>
              <a:t>variation of effective action yields </a:t>
            </a:r>
          </a:p>
          <a:p>
            <a:r>
              <a:rPr lang="en-US" sz="2400" dirty="0" smtClean="0"/>
              <a:t>field equations in presence of fluctuations, and</a:t>
            </a:r>
          </a:p>
          <a:p>
            <a:r>
              <a:rPr lang="en-US" sz="2400" dirty="0" smtClean="0"/>
              <a:t>time dependent equal-time correlation functions</a:t>
            </a:r>
            <a:endParaRPr lang="de-D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619250" y="1052513"/>
            <a:ext cx="5880100" cy="5675312"/>
          </a:xfrm>
          <a:prstGeom prst="rect">
            <a:avLst/>
          </a:prstGeom>
          <a:noFill/>
          <a:ln w="25400">
            <a:noFill/>
            <a:miter lim="800000"/>
            <a:headEnd/>
            <a:tailEnd/>
          </a:ln>
        </p:spPr>
      </p:pic>
      <p:sp>
        <p:nvSpPr>
          <p:cNvPr id="306179" name="Rectangle 3"/>
          <p:cNvSpPr>
            <a:spLocks noGrp="1" noChangeArrowheads="1"/>
          </p:cNvSpPr>
          <p:nvPr>
            <p:ph type="title"/>
          </p:nvPr>
        </p:nvSpPr>
        <p:spPr>
          <a:xfrm>
            <a:off x="457200" y="292100"/>
            <a:ext cx="8229600" cy="760413"/>
          </a:xfrm>
        </p:spPr>
        <p:txBody>
          <a:bodyPr/>
          <a:lstStyle/>
          <a:p>
            <a:pPr eaLnBrk="1" hangingPunct="1">
              <a:defRPr/>
            </a:pPr>
            <a:r>
              <a:rPr lang="en-US" sz="3600" dirty="0" smtClean="0">
                <a:solidFill>
                  <a:srgbClr val="FF0000"/>
                </a:solidFill>
              </a:rPr>
              <a:t>  </a:t>
            </a:r>
            <a:r>
              <a:rPr lang="en-US" sz="3600" dirty="0" smtClean="0">
                <a:solidFill>
                  <a:srgbClr val="00B0F0"/>
                </a:solidFill>
              </a:rPr>
              <a:t>Heavy ion collision</a:t>
            </a:r>
            <a:endParaRPr lang="de-DE" sz="3600" dirty="0" smtClean="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exact evolution equation</a:t>
            </a:r>
            <a:endParaRPr lang="de-DE" dirty="0">
              <a:solidFill>
                <a:srgbClr val="79DCFF"/>
              </a:solidFill>
            </a:endParaRPr>
          </a:p>
        </p:txBody>
      </p:sp>
      <p:pic>
        <p:nvPicPr>
          <p:cNvPr id="6146" name="Picture 2"/>
          <p:cNvPicPr>
            <a:picLocks noChangeAspect="1" noChangeArrowheads="1"/>
          </p:cNvPicPr>
          <p:nvPr/>
        </p:nvPicPr>
        <p:blipFill>
          <a:blip r:embed="rId2" cstate="print"/>
          <a:srcRect/>
          <a:stretch>
            <a:fillRect/>
          </a:stretch>
        </p:blipFill>
        <p:spPr bwMode="auto">
          <a:xfrm>
            <a:off x="3347864" y="1556792"/>
            <a:ext cx="2495550" cy="8763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114425" y="2652713"/>
            <a:ext cx="6915150" cy="155257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115616" y="4149080"/>
            <a:ext cx="5695950" cy="145732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3635896" y="5733256"/>
            <a:ext cx="227647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cosmology : evolution of </a:t>
            </a:r>
            <a:br>
              <a:rPr lang="en-US" dirty="0" smtClean="0">
                <a:solidFill>
                  <a:srgbClr val="79DCFF"/>
                </a:solidFill>
              </a:rPr>
            </a:br>
            <a:r>
              <a:rPr lang="en-US" dirty="0" smtClean="0">
                <a:solidFill>
                  <a:srgbClr val="79DCFF"/>
                </a:solidFill>
              </a:rPr>
              <a:t>density fluctuations</a:t>
            </a:r>
            <a:endParaRPr lang="de-DE" dirty="0">
              <a:solidFill>
                <a:srgbClr val="79DCFF"/>
              </a:solidFill>
            </a:endParaRPr>
          </a:p>
        </p:txBody>
      </p:sp>
      <p:pic>
        <p:nvPicPr>
          <p:cNvPr id="4098" name="Picture 2"/>
          <p:cNvPicPr>
            <a:picLocks noChangeAspect="1" noChangeArrowheads="1"/>
          </p:cNvPicPr>
          <p:nvPr/>
        </p:nvPicPr>
        <p:blipFill>
          <a:blip r:embed="rId2" cstate="print"/>
          <a:srcRect t="31294"/>
          <a:stretch>
            <a:fillRect/>
          </a:stretch>
        </p:blipFill>
        <p:spPr bwMode="auto">
          <a:xfrm>
            <a:off x="2195736" y="1700808"/>
            <a:ext cx="4824536" cy="23960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483768" y="4221088"/>
            <a:ext cx="4392488" cy="2460713"/>
          </a:xfrm>
          <a:prstGeom prst="rect">
            <a:avLst/>
          </a:prstGeom>
          <a:noFill/>
          <a:ln w="9525">
            <a:noFill/>
            <a:miter lim="800000"/>
            <a:headEnd/>
            <a:tailEnd/>
          </a:ln>
        </p:spPr>
      </p:pic>
      <p:sp>
        <p:nvSpPr>
          <p:cNvPr id="6" name="Textfeld 5"/>
          <p:cNvSpPr txBox="1"/>
          <p:nvPr/>
        </p:nvSpPr>
        <p:spPr>
          <a:xfrm>
            <a:off x="7092280" y="4941168"/>
            <a:ext cx="1995165" cy="1200329"/>
          </a:xfrm>
          <a:prstGeom prst="rect">
            <a:avLst/>
          </a:prstGeom>
          <a:noFill/>
        </p:spPr>
        <p:txBody>
          <a:bodyPr wrap="square" rtlCol="0">
            <a:spAutoFit/>
          </a:bodyPr>
          <a:lstStyle/>
          <a:p>
            <a:r>
              <a:rPr lang="en-US" sz="2400" dirty="0" err="1" smtClean="0"/>
              <a:t>J.Jaeckel</a:t>
            </a:r>
            <a:r>
              <a:rPr lang="en-US" sz="2400" dirty="0" smtClean="0"/>
              <a:t>,</a:t>
            </a:r>
          </a:p>
          <a:p>
            <a:r>
              <a:rPr lang="en-US" sz="2400" dirty="0" err="1" smtClean="0"/>
              <a:t>O.Philipsen</a:t>
            </a:r>
            <a:r>
              <a:rPr lang="en-US" sz="2400" dirty="0" smtClean="0"/>
              <a:t>,</a:t>
            </a:r>
          </a:p>
          <a:p>
            <a:r>
              <a:rPr lang="en-US" sz="2400" dirty="0" smtClean="0"/>
              <a:t>…</a:t>
            </a:r>
            <a:endParaRPr lang="de-DE"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baryonic </a:t>
            </a:r>
            <a:r>
              <a:rPr lang="en-US" dirty="0" err="1" smtClean="0">
                <a:solidFill>
                  <a:srgbClr val="79DCFF"/>
                </a:solidFill>
              </a:rPr>
              <a:t>accoustic</a:t>
            </a:r>
            <a:r>
              <a:rPr lang="en-US" dirty="0" smtClean="0">
                <a:solidFill>
                  <a:srgbClr val="79DCFF"/>
                </a:solidFill>
              </a:rPr>
              <a:t> peaks</a:t>
            </a:r>
            <a:endParaRPr lang="de-DE" dirty="0">
              <a:solidFill>
                <a:srgbClr val="79DCFF"/>
              </a:solidFill>
            </a:endParaRPr>
          </a:p>
        </p:txBody>
      </p:sp>
      <p:pic>
        <p:nvPicPr>
          <p:cNvPr id="15362" name="Picture 2"/>
          <p:cNvPicPr>
            <a:picLocks noChangeAspect="1" noChangeArrowheads="1"/>
          </p:cNvPicPr>
          <p:nvPr/>
        </p:nvPicPr>
        <p:blipFill>
          <a:blip r:embed="rId2" cstate="print"/>
          <a:srcRect/>
          <a:stretch>
            <a:fillRect/>
          </a:stretch>
        </p:blipFill>
        <p:spPr bwMode="auto">
          <a:xfrm>
            <a:off x="1763688" y="1772816"/>
            <a:ext cx="5279762" cy="3960440"/>
          </a:xfrm>
          <a:prstGeom prst="rect">
            <a:avLst/>
          </a:prstGeom>
          <a:noFill/>
          <a:ln w="9525">
            <a:noFill/>
            <a:miter lim="800000"/>
            <a:headEnd/>
            <a:tailEnd/>
          </a:ln>
        </p:spPr>
      </p:pic>
      <p:sp>
        <p:nvSpPr>
          <p:cNvPr id="4" name="Textfeld 3"/>
          <p:cNvSpPr txBox="1"/>
          <p:nvPr/>
        </p:nvSpPr>
        <p:spPr>
          <a:xfrm>
            <a:off x="2123728" y="6093296"/>
            <a:ext cx="3596690" cy="584775"/>
          </a:xfrm>
          <a:prstGeom prst="rect">
            <a:avLst/>
          </a:prstGeom>
          <a:noFill/>
        </p:spPr>
        <p:txBody>
          <a:bodyPr wrap="square" rtlCol="0">
            <a:spAutoFit/>
          </a:bodyPr>
          <a:lstStyle/>
          <a:p>
            <a:r>
              <a:rPr lang="en-US" dirty="0" err="1" smtClean="0"/>
              <a:t>Pietroni</a:t>
            </a:r>
            <a:r>
              <a:rPr lang="en-US" dirty="0" smtClean="0"/>
              <a:t>, </a:t>
            </a:r>
            <a:r>
              <a:rPr lang="en-US" dirty="0" err="1" smtClean="0"/>
              <a:t>Matarrese</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classical scalar field theory ( d=1)</a:t>
            </a:r>
            <a:endParaRPr lang="de-DE" dirty="0">
              <a:solidFill>
                <a:srgbClr val="79DCFF"/>
              </a:solidFill>
            </a:endParaRPr>
          </a:p>
        </p:txBody>
      </p:sp>
      <p:pic>
        <p:nvPicPr>
          <p:cNvPr id="7171" name="Picture 3"/>
          <p:cNvPicPr>
            <a:picLocks noChangeAspect="1" noChangeArrowheads="1"/>
          </p:cNvPicPr>
          <p:nvPr/>
        </p:nvPicPr>
        <p:blipFill>
          <a:blip r:embed="rId2" cstate="print"/>
          <a:srcRect/>
          <a:stretch>
            <a:fillRect/>
          </a:stretch>
        </p:blipFill>
        <p:spPr bwMode="auto">
          <a:xfrm>
            <a:off x="755576" y="2132856"/>
            <a:ext cx="7704856" cy="895008"/>
          </a:xfrm>
          <a:prstGeom prst="rect">
            <a:avLst/>
          </a:prstGeom>
          <a:noFill/>
          <a:ln w="9525">
            <a:noFill/>
            <a:miter lim="800000"/>
            <a:headEnd/>
            <a:tailEnd/>
          </a:ln>
        </p:spPr>
      </p:pic>
      <p:pic>
        <p:nvPicPr>
          <p:cNvPr id="7176" name="Picture 8"/>
          <p:cNvPicPr>
            <a:picLocks noChangeAspect="1" noChangeArrowheads="1"/>
          </p:cNvPicPr>
          <p:nvPr/>
        </p:nvPicPr>
        <p:blipFill>
          <a:blip r:embed="rId3" cstate="print"/>
          <a:srcRect/>
          <a:stretch>
            <a:fillRect/>
          </a:stretch>
        </p:blipFill>
        <p:spPr bwMode="auto">
          <a:xfrm>
            <a:off x="971600" y="3140968"/>
            <a:ext cx="3603277" cy="648072"/>
          </a:xfrm>
          <a:prstGeom prst="rect">
            <a:avLst/>
          </a:prstGeom>
          <a:noFill/>
          <a:ln w="9525">
            <a:noFill/>
            <a:miter lim="800000"/>
            <a:headEnd/>
            <a:tailEnd/>
          </a:ln>
        </p:spPr>
      </p:pic>
      <p:sp>
        <p:nvSpPr>
          <p:cNvPr id="10" name="Textfeld 9"/>
          <p:cNvSpPr txBox="1"/>
          <p:nvPr/>
        </p:nvSpPr>
        <p:spPr>
          <a:xfrm>
            <a:off x="5076056" y="1268760"/>
            <a:ext cx="3456384" cy="461665"/>
          </a:xfrm>
          <a:prstGeom prst="rect">
            <a:avLst/>
          </a:prstGeom>
          <a:noFill/>
        </p:spPr>
        <p:txBody>
          <a:bodyPr wrap="square" rtlCol="0">
            <a:spAutoFit/>
          </a:bodyPr>
          <a:lstStyle/>
          <a:p>
            <a:r>
              <a:rPr lang="en-US" sz="2400" dirty="0" err="1" smtClean="0"/>
              <a:t>G.Aarts,G.F.Bonini</a:t>
            </a:r>
            <a:r>
              <a:rPr lang="en-US" sz="2400" dirty="0" smtClean="0"/>
              <a:t>,…</a:t>
            </a:r>
            <a:endParaRPr lang="de-DE" sz="2400" dirty="0"/>
          </a:p>
        </p:txBody>
      </p:sp>
      <p:sp>
        <p:nvSpPr>
          <p:cNvPr id="11" name="Textfeld 10"/>
          <p:cNvSpPr txBox="1"/>
          <p:nvPr/>
        </p:nvSpPr>
        <p:spPr>
          <a:xfrm>
            <a:off x="971600" y="4653136"/>
            <a:ext cx="7970452" cy="1077218"/>
          </a:xfrm>
          <a:prstGeom prst="rect">
            <a:avLst/>
          </a:prstGeom>
          <a:noFill/>
        </p:spPr>
        <p:txBody>
          <a:bodyPr wrap="none" rtlCol="0">
            <a:spAutoFit/>
          </a:bodyPr>
          <a:lstStyle/>
          <a:p>
            <a:r>
              <a:rPr lang="en-US" dirty="0" smtClean="0"/>
              <a:t>c</a:t>
            </a:r>
            <a:r>
              <a:rPr lang="en-US" dirty="0" smtClean="0"/>
              <a:t>an be solved numerically by </a:t>
            </a:r>
            <a:r>
              <a:rPr lang="en-US" dirty="0" err="1" smtClean="0"/>
              <a:t>discretization</a:t>
            </a:r>
            <a:endParaRPr lang="en-US" dirty="0" smtClean="0"/>
          </a:p>
          <a:p>
            <a:r>
              <a:rPr lang="en-US" dirty="0" smtClean="0"/>
              <a:t>on space-lattice</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err="1" smtClean="0">
                <a:solidFill>
                  <a:srgbClr val="79DCFF"/>
                </a:solidFill>
              </a:rPr>
              <a:t>thermalization</a:t>
            </a:r>
            <a:r>
              <a:rPr lang="en-US" sz="4000" dirty="0" smtClean="0">
                <a:solidFill>
                  <a:srgbClr val="79DCFF"/>
                </a:solidFill>
              </a:rPr>
              <a:t> of </a:t>
            </a:r>
            <a:br>
              <a:rPr lang="en-US" sz="4000" dirty="0" smtClean="0">
                <a:solidFill>
                  <a:srgbClr val="79DCFF"/>
                </a:solidFill>
              </a:rPr>
            </a:br>
            <a:r>
              <a:rPr lang="en-US" sz="4000" dirty="0" smtClean="0">
                <a:solidFill>
                  <a:srgbClr val="79DCFF"/>
                </a:solidFill>
              </a:rPr>
              <a:t>correlation functions</a:t>
            </a:r>
            <a:endParaRPr lang="de-DE" sz="4000" dirty="0">
              <a:solidFill>
                <a:srgbClr val="79DCFF"/>
              </a:solidFill>
            </a:endParaRPr>
          </a:p>
        </p:txBody>
      </p:sp>
      <p:pic>
        <p:nvPicPr>
          <p:cNvPr id="11266" name="Picture 2"/>
          <p:cNvPicPr>
            <a:picLocks noChangeAspect="1" noChangeArrowheads="1"/>
          </p:cNvPicPr>
          <p:nvPr/>
        </p:nvPicPr>
        <p:blipFill>
          <a:blip r:embed="rId2" cstate="print"/>
          <a:srcRect/>
          <a:stretch>
            <a:fillRect/>
          </a:stretch>
        </p:blipFill>
        <p:spPr bwMode="auto">
          <a:xfrm>
            <a:off x="1979712" y="1844824"/>
            <a:ext cx="4680520" cy="3740904"/>
          </a:xfrm>
          <a:prstGeom prst="rect">
            <a:avLst/>
          </a:prstGeom>
          <a:noFill/>
          <a:ln w="9525">
            <a:noFill/>
            <a:miter lim="800000"/>
            <a:headEnd/>
            <a:tailEnd/>
          </a:ln>
        </p:spPr>
      </p:pic>
      <p:sp>
        <p:nvSpPr>
          <p:cNvPr id="5" name="Textfeld 4"/>
          <p:cNvSpPr txBox="1"/>
          <p:nvPr/>
        </p:nvSpPr>
        <p:spPr>
          <a:xfrm>
            <a:off x="7092280" y="3068960"/>
            <a:ext cx="1923477" cy="830997"/>
          </a:xfrm>
          <a:prstGeom prst="rect">
            <a:avLst/>
          </a:prstGeom>
          <a:noFill/>
        </p:spPr>
        <p:txBody>
          <a:bodyPr wrap="square" rtlCol="0">
            <a:spAutoFit/>
          </a:bodyPr>
          <a:lstStyle/>
          <a:p>
            <a:r>
              <a:rPr lang="en-US" sz="2400" dirty="0" smtClean="0"/>
              <a:t>mode </a:t>
            </a:r>
          </a:p>
          <a:p>
            <a:r>
              <a:rPr lang="en-US" sz="2400" dirty="0" smtClean="0"/>
              <a:t>temperature</a:t>
            </a:r>
            <a:endParaRPr lang="de-DE" dirty="0"/>
          </a:p>
        </p:txBody>
      </p:sp>
      <p:sp>
        <p:nvSpPr>
          <p:cNvPr id="6" name="Textfeld 5"/>
          <p:cNvSpPr txBox="1"/>
          <p:nvPr/>
        </p:nvSpPr>
        <p:spPr>
          <a:xfrm>
            <a:off x="1043608" y="6165304"/>
            <a:ext cx="4183068" cy="461665"/>
          </a:xfrm>
          <a:prstGeom prst="rect">
            <a:avLst/>
          </a:prstGeom>
          <a:noFill/>
        </p:spPr>
        <p:txBody>
          <a:bodyPr wrap="none" rtlCol="0">
            <a:spAutoFit/>
          </a:bodyPr>
          <a:lstStyle/>
          <a:p>
            <a:r>
              <a:rPr lang="en-US" sz="2400" dirty="0" err="1" smtClean="0">
                <a:solidFill>
                  <a:srgbClr val="F9FBFD"/>
                </a:solidFill>
              </a:rPr>
              <a:t>G.Aarts</a:t>
            </a:r>
            <a:r>
              <a:rPr lang="en-US" sz="2400" dirty="0" smtClean="0">
                <a:solidFill>
                  <a:srgbClr val="F9FBFD"/>
                </a:solidFill>
              </a:rPr>
              <a:t>, </a:t>
            </a:r>
            <a:r>
              <a:rPr lang="en-US" sz="2400" dirty="0" err="1" smtClean="0">
                <a:solidFill>
                  <a:srgbClr val="F9FBFD"/>
                </a:solidFill>
              </a:rPr>
              <a:t>G.F.Bonini</a:t>
            </a:r>
            <a:r>
              <a:rPr lang="en-US" sz="2400" dirty="0" smtClean="0">
                <a:solidFill>
                  <a:srgbClr val="F9FBFD"/>
                </a:solidFill>
              </a:rPr>
              <a:t>, CW, 2000</a:t>
            </a:r>
            <a:endParaRPr lang="de-DE" sz="2400" dirty="0">
              <a:solidFill>
                <a:srgbClr val="F9FBF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classical scalar field theory ( d=1)</a:t>
            </a:r>
            <a:endParaRPr lang="de-DE" dirty="0">
              <a:solidFill>
                <a:srgbClr val="79DCFF"/>
              </a:solidFill>
            </a:endParaRPr>
          </a:p>
        </p:txBody>
      </p:sp>
      <p:pic>
        <p:nvPicPr>
          <p:cNvPr id="7171" name="Picture 3"/>
          <p:cNvPicPr>
            <a:picLocks noChangeAspect="1" noChangeArrowheads="1"/>
          </p:cNvPicPr>
          <p:nvPr/>
        </p:nvPicPr>
        <p:blipFill>
          <a:blip r:embed="rId2" cstate="print"/>
          <a:srcRect/>
          <a:stretch>
            <a:fillRect/>
          </a:stretch>
        </p:blipFill>
        <p:spPr bwMode="auto">
          <a:xfrm>
            <a:off x="755576" y="2132856"/>
            <a:ext cx="4896544" cy="56879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971601" y="3371022"/>
            <a:ext cx="3168352" cy="58718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971600" y="4052004"/>
            <a:ext cx="5760640" cy="1359421"/>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971601" y="5479632"/>
            <a:ext cx="3744416" cy="1097925"/>
          </a:xfrm>
          <a:prstGeom prst="rect">
            <a:avLst/>
          </a:prstGeom>
          <a:noFill/>
          <a:ln w="9525">
            <a:noFill/>
            <a:miter lim="800000"/>
            <a:headEnd/>
            <a:tailEnd/>
          </a:ln>
        </p:spPr>
      </p:pic>
      <p:pic>
        <p:nvPicPr>
          <p:cNvPr id="7175" name="Picture 7"/>
          <p:cNvPicPr>
            <a:picLocks noChangeAspect="1" noChangeArrowheads="1"/>
          </p:cNvPicPr>
          <p:nvPr/>
        </p:nvPicPr>
        <p:blipFill>
          <a:blip r:embed="rId6" cstate="print"/>
          <a:srcRect/>
          <a:stretch>
            <a:fillRect/>
          </a:stretch>
        </p:blipFill>
        <p:spPr bwMode="auto">
          <a:xfrm>
            <a:off x="4932040" y="5733256"/>
            <a:ext cx="2333625" cy="704850"/>
          </a:xfrm>
          <a:prstGeom prst="rect">
            <a:avLst/>
          </a:prstGeom>
          <a:noFill/>
          <a:ln w="9525">
            <a:noFill/>
            <a:miter lim="800000"/>
            <a:headEnd/>
            <a:tailEnd/>
          </a:ln>
        </p:spPr>
      </p:pic>
      <p:pic>
        <p:nvPicPr>
          <p:cNvPr id="7176" name="Picture 8"/>
          <p:cNvPicPr>
            <a:picLocks noChangeAspect="1" noChangeArrowheads="1"/>
          </p:cNvPicPr>
          <p:nvPr/>
        </p:nvPicPr>
        <p:blipFill>
          <a:blip r:embed="rId7" cstate="print"/>
          <a:srcRect/>
          <a:stretch>
            <a:fillRect/>
          </a:stretch>
        </p:blipFill>
        <p:spPr bwMode="auto">
          <a:xfrm>
            <a:off x="6012160" y="2204864"/>
            <a:ext cx="2376264" cy="427386"/>
          </a:xfrm>
          <a:prstGeom prst="rect">
            <a:avLst/>
          </a:prstGeom>
          <a:noFill/>
          <a:ln w="9525">
            <a:noFill/>
            <a:miter lim="800000"/>
            <a:headEnd/>
            <a:tailEnd/>
          </a:ln>
        </p:spPr>
      </p:pic>
      <p:sp>
        <p:nvSpPr>
          <p:cNvPr id="10" name="Textfeld 9"/>
          <p:cNvSpPr txBox="1"/>
          <p:nvPr/>
        </p:nvSpPr>
        <p:spPr>
          <a:xfrm>
            <a:off x="5076056" y="1268760"/>
            <a:ext cx="3456384" cy="461665"/>
          </a:xfrm>
          <a:prstGeom prst="rect">
            <a:avLst/>
          </a:prstGeom>
          <a:noFill/>
        </p:spPr>
        <p:txBody>
          <a:bodyPr wrap="square" rtlCol="0">
            <a:spAutoFit/>
          </a:bodyPr>
          <a:lstStyle/>
          <a:p>
            <a:r>
              <a:rPr lang="en-US" sz="2400" dirty="0" err="1" smtClean="0"/>
              <a:t>G.Aarts,G.F.Bonini</a:t>
            </a:r>
            <a:r>
              <a:rPr lang="en-US" sz="2400" dirty="0" smtClean="0"/>
              <a:t>,…</a:t>
            </a:r>
            <a:endParaRPr lang="de-DE"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truncation</a:t>
            </a:r>
            <a:endParaRPr lang="de-DE" dirty="0">
              <a:solidFill>
                <a:srgbClr val="79DCFF"/>
              </a:solidFill>
            </a:endParaRPr>
          </a:p>
        </p:txBody>
      </p:sp>
      <p:pic>
        <p:nvPicPr>
          <p:cNvPr id="9218" name="Picture 2"/>
          <p:cNvPicPr>
            <a:picLocks noChangeAspect="1" noChangeArrowheads="1"/>
          </p:cNvPicPr>
          <p:nvPr/>
        </p:nvPicPr>
        <p:blipFill>
          <a:blip r:embed="rId2" cstate="print"/>
          <a:srcRect/>
          <a:stretch>
            <a:fillRect/>
          </a:stretch>
        </p:blipFill>
        <p:spPr bwMode="auto">
          <a:xfrm>
            <a:off x="1115616" y="1556792"/>
            <a:ext cx="6743700" cy="1885950"/>
          </a:xfrm>
          <a:prstGeom prst="rect">
            <a:avLst/>
          </a:prstGeom>
          <a:noFill/>
          <a:ln w="9525">
            <a:noFill/>
            <a:miter lim="800000"/>
            <a:headEnd/>
            <a:tailEnd/>
          </a:ln>
        </p:spPr>
      </p:pic>
      <p:sp>
        <p:nvSpPr>
          <p:cNvPr id="4" name="Textfeld 3"/>
          <p:cNvSpPr txBox="1"/>
          <p:nvPr/>
        </p:nvSpPr>
        <p:spPr>
          <a:xfrm>
            <a:off x="1259632" y="3717032"/>
            <a:ext cx="2220480" cy="400110"/>
          </a:xfrm>
          <a:prstGeom prst="rect">
            <a:avLst/>
          </a:prstGeom>
          <a:noFill/>
        </p:spPr>
        <p:txBody>
          <a:bodyPr wrap="none" rtlCol="0">
            <a:spAutoFit/>
          </a:bodyPr>
          <a:lstStyle/>
          <a:p>
            <a:r>
              <a:rPr lang="en-US" sz="2000" dirty="0" smtClean="0">
                <a:solidFill>
                  <a:srgbClr val="F9FBFD"/>
                </a:solidFill>
                <a:latin typeface="Arial" pitchFamily="34" charset="0"/>
              </a:rPr>
              <a:t>momentum space</a:t>
            </a:r>
            <a:endParaRPr lang="de-DE" sz="2000" dirty="0">
              <a:solidFill>
                <a:srgbClr val="F9FBFD"/>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partial fixed points</a:t>
            </a:r>
            <a:endParaRPr lang="de-DE" dirty="0">
              <a:solidFill>
                <a:srgbClr val="79DCFF"/>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755576" y="3284984"/>
            <a:ext cx="4104456" cy="2763000"/>
          </a:xfrm>
          <a:prstGeom prst="rect">
            <a:avLst/>
          </a:prstGeom>
          <a:noFill/>
          <a:ln w="9525">
            <a:noFill/>
            <a:miter lim="800000"/>
            <a:headEnd/>
            <a:tailEnd/>
          </a:ln>
        </p:spPr>
      </p:pic>
      <p:sp>
        <p:nvSpPr>
          <p:cNvPr id="5" name="Textfeld 4"/>
          <p:cNvSpPr txBox="1"/>
          <p:nvPr/>
        </p:nvSpPr>
        <p:spPr>
          <a:xfrm>
            <a:off x="971600" y="1484784"/>
            <a:ext cx="6912768" cy="1323439"/>
          </a:xfrm>
          <a:prstGeom prst="rect">
            <a:avLst/>
          </a:prstGeom>
          <a:noFill/>
        </p:spPr>
        <p:txBody>
          <a:bodyPr wrap="square" rtlCol="0">
            <a:spAutoFit/>
          </a:bodyPr>
          <a:lstStyle/>
          <a:p>
            <a:r>
              <a:rPr lang="en-US" sz="2800" dirty="0" smtClean="0"/>
              <a:t>further truncation : </a:t>
            </a:r>
          </a:p>
          <a:p>
            <a:r>
              <a:rPr lang="en-US" sz="2800" dirty="0" smtClean="0"/>
              <a:t>momentum independent </a:t>
            </a:r>
            <a:r>
              <a:rPr lang="en-US" sz="2800" dirty="0" err="1" smtClean="0"/>
              <a:t>u,v,w,y,z</a:t>
            </a:r>
            <a:endParaRPr lang="en-US" sz="2800" dirty="0" smtClean="0"/>
          </a:p>
          <a:p>
            <a:r>
              <a:rPr lang="en-US" sz="2400" dirty="0" smtClean="0">
                <a:solidFill>
                  <a:srgbClr val="F9FBFD"/>
                </a:solidFill>
              </a:rPr>
              <a:t>(N-component scalar field theory , QFT)</a:t>
            </a:r>
            <a:endParaRPr lang="de-DE" sz="2400" dirty="0">
              <a:solidFill>
                <a:srgbClr val="F9FBFD"/>
              </a:solidFill>
            </a:endParaRPr>
          </a:p>
        </p:txBody>
      </p:sp>
      <p:pic>
        <p:nvPicPr>
          <p:cNvPr id="10243" name="Picture 3"/>
          <p:cNvPicPr>
            <a:picLocks noChangeAspect="1" noChangeArrowheads="1"/>
          </p:cNvPicPr>
          <p:nvPr/>
        </p:nvPicPr>
        <p:blipFill>
          <a:blip r:embed="rId3" cstate="print"/>
          <a:srcRect/>
          <a:stretch>
            <a:fillRect/>
          </a:stretch>
        </p:blipFill>
        <p:spPr bwMode="auto">
          <a:xfrm>
            <a:off x="5004048" y="4293096"/>
            <a:ext cx="3096344" cy="627637"/>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5004048" y="3284984"/>
            <a:ext cx="3773440" cy="93610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2469" r="3704" b="22971"/>
          <a:stretch>
            <a:fillRect/>
          </a:stretch>
        </p:blipFill>
        <p:spPr bwMode="auto">
          <a:xfrm>
            <a:off x="5508104" y="5013176"/>
            <a:ext cx="2448272" cy="1707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solidFill>
                  <a:srgbClr val="79DCFF"/>
                </a:solidFill>
              </a:rPr>
              <a:t>comparison of approximations</a:t>
            </a:r>
            <a:endParaRPr lang="de-DE" dirty="0">
              <a:solidFill>
                <a:srgbClr val="79DCFF"/>
              </a:solidFill>
            </a:endParaRPr>
          </a:p>
        </p:txBody>
      </p:sp>
      <p:pic>
        <p:nvPicPr>
          <p:cNvPr id="12290" name="Picture 2"/>
          <p:cNvPicPr>
            <a:picLocks noChangeAspect="1" noChangeArrowheads="1"/>
          </p:cNvPicPr>
          <p:nvPr/>
        </p:nvPicPr>
        <p:blipFill>
          <a:blip r:embed="rId2" cstate="print"/>
          <a:srcRect/>
          <a:stretch>
            <a:fillRect/>
          </a:stretch>
        </p:blipFill>
        <p:spPr bwMode="auto">
          <a:xfrm>
            <a:off x="696794" y="1700808"/>
            <a:ext cx="3647440" cy="3024336"/>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480338" y="1700808"/>
            <a:ext cx="3897643" cy="3061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quantum field theory</a:t>
            </a:r>
            <a:endParaRPr lang="de-DE" dirty="0">
              <a:solidFill>
                <a:srgbClr val="79DCFF"/>
              </a:solidFill>
            </a:endParaRPr>
          </a:p>
        </p:txBody>
      </p:sp>
      <p:pic>
        <p:nvPicPr>
          <p:cNvPr id="8194" name="Picture 2"/>
          <p:cNvPicPr>
            <a:picLocks noChangeAspect="1" noChangeArrowheads="1"/>
          </p:cNvPicPr>
          <p:nvPr/>
        </p:nvPicPr>
        <p:blipFill>
          <a:blip r:embed="rId2" cstate="print"/>
          <a:srcRect/>
          <a:stretch>
            <a:fillRect/>
          </a:stretch>
        </p:blipFill>
        <p:spPr bwMode="auto">
          <a:xfrm>
            <a:off x="395536" y="1700808"/>
            <a:ext cx="4078014" cy="288829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716016" y="1412775"/>
            <a:ext cx="3960440" cy="1886911"/>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716016" y="3429000"/>
            <a:ext cx="4003129" cy="2788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dirty="0" smtClean="0">
                <a:solidFill>
                  <a:srgbClr val="FF0000"/>
                </a:solidFill>
              </a:rPr>
              <a:t>       </a:t>
            </a:r>
            <a:r>
              <a:rPr lang="en-US" dirty="0" err="1" smtClean="0">
                <a:solidFill>
                  <a:schemeClr val="accent1">
                    <a:lumMod val="40000"/>
                    <a:lumOff val="60000"/>
                  </a:schemeClr>
                </a:solidFill>
              </a:rPr>
              <a:t>Hadron</a:t>
            </a:r>
            <a:r>
              <a:rPr lang="en-US" dirty="0" smtClean="0">
                <a:solidFill>
                  <a:schemeClr val="accent1">
                    <a:lumMod val="40000"/>
                    <a:lumOff val="60000"/>
                  </a:schemeClr>
                </a:solidFill>
              </a:rPr>
              <a:t> </a:t>
            </a:r>
            <a:r>
              <a:rPr lang="en-US" dirty="0" err="1" smtClean="0">
                <a:solidFill>
                  <a:schemeClr val="accent1">
                    <a:lumMod val="40000"/>
                    <a:lumOff val="60000"/>
                  </a:schemeClr>
                </a:solidFill>
              </a:rPr>
              <a:t>abundancies</a:t>
            </a:r>
            <a:endParaRPr lang="de-DE" dirty="0" smtClean="0">
              <a:solidFill>
                <a:schemeClr val="accent1">
                  <a:lumMod val="40000"/>
                  <a:lumOff val="60000"/>
                </a:schemeClr>
              </a:solidFill>
            </a:endParaRPr>
          </a:p>
        </p:txBody>
      </p:sp>
      <p:pic>
        <p:nvPicPr>
          <p:cNvPr id="47107" name="Picture 3"/>
          <p:cNvPicPr>
            <a:picLocks noChangeAspect="1" noChangeArrowheads="1"/>
          </p:cNvPicPr>
          <p:nvPr/>
        </p:nvPicPr>
        <p:blipFill>
          <a:blip r:embed="rId2" cstate="print">
            <a:lum contrast="6000"/>
          </a:blip>
          <a:srcRect/>
          <a:stretch>
            <a:fillRect/>
          </a:stretch>
        </p:blipFill>
        <p:spPr bwMode="auto">
          <a:xfrm>
            <a:off x="827584" y="1484784"/>
            <a:ext cx="7631112" cy="4608513"/>
          </a:xfrm>
          <a:prstGeom prst="rect">
            <a:avLst/>
          </a:prstGeom>
          <a:noFill/>
          <a:ln w="25400">
            <a:noFill/>
            <a:miter lim="800000"/>
            <a:headEnd/>
            <a:tailEnd/>
          </a:ln>
        </p:spPr>
      </p:pic>
      <p:sp>
        <p:nvSpPr>
          <p:cNvPr id="4" name="Textfeld 3"/>
          <p:cNvSpPr txBox="1"/>
          <p:nvPr/>
        </p:nvSpPr>
        <p:spPr>
          <a:xfrm>
            <a:off x="6876256" y="6237312"/>
            <a:ext cx="1224136" cy="461665"/>
          </a:xfrm>
          <a:prstGeom prst="rect">
            <a:avLst/>
          </a:prstGeom>
          <a:noFill/>
        </p:spPr>
        <p:txBody>
          <a:bodyPr wrap="square" rtlCol="0">
            <a:spAutoFit/>
          </a:bodyPr>
          <a:lstStyle/>
          <a:p>
            <a:r>
              <a:rPr lang="en-US" sz="2400" dirty="0" smtClean="0"/>
              <a:t>RHIC</a:t>
            </a:r>
            <a:endParaRPr lang="de-DE"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extensions</a:t>
            </a:r>
            <a:endParaRPr lang="de-DE" dirty="0">
              <a:solidFill>
                <a:srgbClr val="79DCFF"/>
              </a:solidFill>
            </a:endParaRPr>
          </a:p>
        </p:txBody>
      </p:sp>
      <p:sp>
        <p:nvSpPr>
          <p:cNvPr id="3" name="Inhaltsplatzhalter 2"/>
          <p:cNvSpPr>
            <a:spLocks noGrp="1"/>
          </p:cNvSpPr>
          <p:nvPr>
            <p:ph idx="1"/>
          </p:nvPr>
        </p:nvSpPr>
        <p:spPr/>
        <p:txBody>
          <a:bodyPr/>
          <a:lstStyle/>
          <a:p>
            <a:pPr marL="514350" indent="-514350">
              <a:buNone/>
            </a:pPr>
            <a:r>
              <a:rPr lang="en-US" dirty="0" smtClean="0"/>
              <a:t>(1) non-equal time correlation functions  </a:t>
            </a:r>
          </a:p>
          <a:p>
            <a:pPr marL="514350" indent="-514350">
              <a:buNone/>
            </a:pPr>
            <a:r>
              <a:rPr lang="en-US" dirty="0" smtClean="0"/>
              <a:t>                           </a:t>
            </a:r>
          </a:p>
          <a:p>
            <a:pPr marL="514350" indent="-514350">
              <a:buFont typeface="+mj-lt"/>
              <a:buAutoNum type="arabicParenBoth"/>
            </a:pPr>
            <a:endParaRPr lang="en-US" dirty="0" smtClean="0"/>
          </a:p>
          <a:p>
            <a:pPr marL="514350" indent="-514350">
              <a:buFont typeface="+mj-lt"/>
              <a:buAutoNum type="arabicParenBoth"/>
            </a:pPr>
            <a:endParaRPr lang="en-US" dirty="0" smtClean="0"/>
          </a:p>
          <a:p>
            <a:pPr marL="514350" indent="-514350">
              <a:buFont typeface="+mj-lt"/>
              <a:buAutoNum type="arabicParenBoth"/>
            </a:pPr>
            <a:endParaRPr lang="en-US" dirty="0" smtClean="0"/>
          </a:p>
          <a:p>
            <a:pPr marL="514350" indent="-514350">
              <a:buFont typeface="+mj-lt"/>
              <a:buAutoNum type="arabicParenBoth"/>
            </a:pPr>
            <a:endParaRPr lang="en-US" dirty="0" smtClean="0"/>
          </a:p>
          <a:p>
            <a:pPr marL="514350" indent="-514350">
              <a:buNone/>
            </a:pPr>
            <a:r>
              <a:rPr lang="en-US" dirty="0" smtClean="0"/>
              <a:t>(2) 2PI instead 1PI (            </a:t>
            </a:r>
            <a:r>
              <a:rPr lang="en-US" dirty="0" err="1" smtClean="0"/>
              <a:t>J.Berges</a:t>
            </a:r>
            <a:r>
              <a:rPr lang="en-US" dirty="0" smtClean="0"/>
              <a:t>,…)</a:t>
            </a:r>
            <a:endParaRPr lang="de-DE" dirty="0"/>
          </a:p>
        </p:txBody>
      </p:sp>
      <p:pic>
        <p:nvPicPr>
          <p:cNvPr id="13315" name="Picture 3"/>
          <p:cNvPicPr>
            <a:picLocks noChangeAspect="1" noChangeArrowheads="1"/>
          </p:cNvPicPr>
          <p:nvPr/>
        </p:nvPicPr>
        <p:blipFill>
          <a:blip r:embed="rId2" cstate="print"/>
          <a:srcRect/>
          <a:stretch>
            <a:fillRect/>
          </a:stretch>
        </p:blipFill>
        <p:spPr bwMode="auto">
          <a:xfrm>
            <a:off x="827584" y="2492896"/>
            <a:ext cx="4104456" cy="139335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6012160" y="2852936"/>
            <a:ext cx="2486025" cy="628650"/>
          </a:xfrm>
          <a:prstGeom prst="rect">
            <a:avLst/>
          </a:prstGeom>
          <a:noFill/>
          <a:ln w="9525">
            <a:noFill/>
            <a:miter lim="800000"/>
            <a:headEnd/>
            <a:tailEnd/>
          </a:ln>
        </p:spPr>
      </p:pic>
      <p:sp>
        <p:nvSpPr>
          <p:cNvPr id="9" name="Textfeld 8"/>
          <p:cNvSpPr txBox="1"/>
          <p:nvPr/>
        </p:nvSpPr>
        <p:spPr>
          <a:xfrm>
            <a:off x="1043608" y="4149080"/>
            <a:ext cx="6632585" cy="461665"/>
          </a:xfrm>
          <a:prstGeom prst="rect">
            <a:avLst/>
          </a:prstGeom>
          <a:noFill/>
        </p:spPr>
        <p:txBody>
          <a:bodyPr wrap="square" rtlCol="0">
            <a:spAutoFit/>
          </a:bodyPr>
          <a:lstStyle/>
          <a:p>
            <a:r>
              <a:rPr lang="en-US" sz="2400" dirty="0" smtClean="0">
                <a:solidFill>
                  <a:srgbClr val="F9FBFD"/>
                </a:solidFill>
              </a:rPr>
              <a:t>permits contact to Schwinger-</a:t>
            </a:r>
            <a:r>
              <a:rPr lang="en-US" sz="2400" dirty="0" err="1" smtClean="0">
                <a:solidFill>
                  <a:srgbClr val="F9FBFD"/>
                </a:solidFill>
              </a:rPr>
              <a:t>Keldish</a:t>
            </a:r>
            <a:r>
              <a:rPr lang="en-US" sz="2400" dirty="0" smtClean="0">
                <a:solidFill>
                  <a:srgbClr val="F9FBFD"/>
                </a:solidFill>
              </a:rPr>
              <a:t> formalism</a:t>
            </a:r>
            <a:endParaRPr lang="de-DE" sz="2400" dirty="0">
              <a:solidFill>
                <a:srgbClr val="F9FBFD"/>
              </a:solidFill>
            </a:endParaRPr>
          </a:p>
        </p:txBody>
      </p:sp>
      <p:sp>
        <p:nvSpPr>
          <p:cNvPr id="10" name="Pfeil nach rechts 9"/>
          <p:cNvSpPr/>
          <p:nvPr/>
        </p:nvSpPr>
        <p:spPr>
          <a:xfrm>
            <a:off x="5076056" y="299695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4067944" y="5301208"/>
            <a:ext cx="576064" cy="26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dirty="0" smtClean="0">
                <a:solidFill>
                  <a:srgbClr val="FF0000"/>
                </a:solidFill>
              </a:rPr>
              <a:t>       </a:t>
            </a:r>
            <a:r>
              <a:rPr lang="en-US" dirty="0" err="1" smtClean="0">
                <a:solidFill>
                  <a:schemeClr val="accent1">
                    <a:lumMod val="40000"/>
                    <a:lumOff val="60000"/>
                  </a:schemeClr>
                </a:solidFill>
              </a:rPr>
              <a:t>Hadron</a:t>
            </a:r>
            <a:r>
              <a:rPr lang="en-US" dirty="0" smtClean="0">
                <a:solidFill>
                  <a:schemeClr val="accent1">
                    <a:lumMod val="40000"/>
                    <a:lumOff val="60000"/>
                  </a:schemeClr>
                </a:solidFill>
              </a:rPr>
              <a:t> </a:t>
            </a:r>
            <a:r>
              <a:rPr lang="en-US" dirty="0" err="1" smtClean="0">
                <a:solidFill>
                  <a:schemeClr val="accent1">
                    <a:lumMod val="40000"/>
                    <a:lumOff val="60000"/>
                  </a:schemeClr>
                </a:solidFill>
              </a:rPr>
              <a:t>abundancies</a:t>
            </a:r>
            <a:r>
              <a:rPr lang="en-US" dirty="0" smtClean="0">
                <a:solidFill>
                  <a:schemeClr val="accent1">
                    <a:lumMod val="40000"/>
                    <a:lumOff val="60000"/>
                  </a:schemeClr>
                </a:solidFill>
              </a:rPr>
              <a:t> in heavy ion collisions</a:t>
            </a:r>
            <a:endParaRPr lang="de-DE" dirty="0" smtClean="0">
              <a:solidFill>
                <a:schemeClr val="accent1">
                  <a:lumMod val="40000"/>
                  <a:lumOff val="60000"/>
                </a:schemeClr>
              </a:solidFill>
            </a:endParaRPr>
          </a:p>
        </p:txBody>
      </p:sp>
      <p:pic>
        <p:nvPicPr>
          <p:cNvPr id="47107" name="Picture 3"/>
          <p:cNvPicPr>
            <a:picLocks noChangeAspect="1" noChangeArrowheads="1"/>
          </p:cNvPicPr>
          <p:nvPr/>
        </p:nvPicPr>
        <p:blipFill>
          <a:blip r:embed="rId2" cstate="print">
            <a:lum contrast="6000"/>
          </a:blip>
          <a:srcRect/>
          <a:stretch>
            <a:fillRect/>
          </a:stretch>
        </p:blipFill>
        <p:spPr bwMode="auto">
          <a:xfrm>
            <a:off x="1547664" y="2204864"/>
            <a:ext cx="6264696" cy="3783319"/>
          </a:xfrm>
          <a:prstGeom prst="rect">
            <a:avLst/>
          </a:prstGeom>
          <a:noFill/>
          <a:ln w="25400">
            <a:noFill/>
            <a:miter lim="800000"/>
            <a:headEnd/>
            <a:tailEnd/>
          </a:ln>
        </p:spPr>
      </p:pic>
      <p:sp>
        <p:nvSpPr>
          <p:cNvPr id="4" name="Textfeld 3"/>
          <p:cNvSpPr txBox="1"/>
          <p:nvPr/>
        </p:nvSpPr>
        <p:spPr>
          <a:xfrm>
            <a:off x="6876256" y="6237312"/>
            <a:ext cx="1224136" cy="461665"/>
          </a:xfrm>
          <a:prstGeom prst="rect">
            <a:avLst/>
          </a:prstGeom>
          <a:noFill/>
        </p:spPr>
        <p:txBody>
          <a:bodyPr wrap="square" rtlCol="0">
            <a:spAutoFit/>
          </a:bodyPr>
          <a:lstStyle/>
          <a:p>
            <a:r>
              <a:rPr lang="en-US" sz="2400" dirty="0" smtClean="0"/>
              <a:t>RHIC</a:t>
            </a:r>
            <a:endParaRPr lang="de-DE"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50825" y="765175"/>
            <a:ext cx="8229600" cy="3816350"/>
          </a:xfrm>
        </p:spPr>
        <p:txBody>
          <a:bodyPr/>
          <a:lstStyle/>
          <a:p>
            <a:pPr eaLnBrk="1" hangingPunct="1">
              <a:defRPr/>
            </a:pPr>
            <a:r>
              <a:rPr lang="en-US" dirty="0" smtClean="0">
                <a:solidFill>
                  <a:srgbClr val="FFFF00"/>
                </a:solidFill>
              </a:rPr>
              <a:t>Is temperature defined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Does comparison with equilibrium critical temperature make sense ?</a:t>
            </a:r>
            <a:endParaRPr lang="de-DE" dirty="0"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7143" t="52693" r="21190" b="3378"/>
          <a:stretch>
            <a:fillRect/>
          </a:stretch>
        </p:blipFill>
        <p:spPr bwMode="auto">
          <a:xfrm>
            <a:off x="250825" y="2852738"/>
            <a:ext cx="4268788" cy="331311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l="7143" t="54732" r="19405" b="2069"/>
          <a:stretch>
            <a:fillRect/>
          </a:stretch>
        </p:blipFill>
        <p:spPr bwMode="auto">
          <a:xfrm>
            <a:off x="4787900" y="2852738"/>
            <a:ext cx="4235450" cy="3321050"/>
          </a:xfrm>
          <a:prstGeom prst="rect">
            <a:avLst/>
          </a:prstGeom>
          <a:noFill/>
          <a:ln w="9525">
            <a:noFill/>
            <a:miter lim="800000"/>
            <a:headEnd/>
            <a:tailEnd/>
          </a:ln>
        </p:spPr>
      </p:pic>
      <p:sp>
        <p:nvSpPr>
          <p:cNvPr id="337924" name="Rectangle 4"/>
          <p:cNvSpPr>
            <a:spLocks noGrp="1" noChangeArrowheads="1"/>
          </p:cNvSpPr>
          <p:nvPr>
            <p:ph type="title"/>
          </p:nvPr>
        </p:nvSpPr>
        <p:spPr/>
        <p:txBody>
          <a:bodyPr/>
          <a:lstStyle/>
          <a:p>
            <a:pPr eaLnBrk="1" hangingPunct="1">
              <a:defRPr/>
            </a:pPr>
            <a:r>
              <a:rPr lang="en-US" sz="4800" dirty="0" err="1" smtClean="0">
                <a:solidFill>
                  <a:schemeClr val="accent1">
                    <a:lumMod val="60000"/>
                    <a:lumOff val="40000"/>
                  </a:schemeClr>
                </a:solidFill>
              </a:rPr>
              <a:t>Prethermalization</a:t>
            </a:r>
            <a:endParaRPr lang="de-DE" sz="4800" dirty="0" smtClean="0">
              <a:solidFill>
                <a:schemeClr val="accent1">
                  <a:lumMod val="60000"/>
                  <a:lumOff val="40000"/>
                </a:schemeClr>
              </a:solidFill>
            </a:endParaRPr>
          </a:p>
        </p:txBody>
      </p:sp>
      <p:sp>
        <p:nvSpPr>
          <p:cNvPr id="337925" name="Text Box 5"/>
          <p:cNvSpPr txBox="1">
            <a:spLocks noChangeArrowheads="1"/>
          </p:cNvSpPr>
          <p:nvPr/>
        </p:nvSpPr>
        <p:spPr bwMode="auto">
          <a:xfrm>
            <a:off x="3184525" y="1733550"/>
            <a:ext cx="4059238" cy="519113"/>
          </a:xfrm>
          <a:prstGeom prst="rect">
            <a:avLst/>
          </a:prstGeom>
          <a:solidFill>
            <a:schemeClr val="bg1"/>
          </a:solidFill>
          <a:ln w="9525">
            <a:noFill/>
            <a:miter lim="800000"/>
            <a:headEnd/>
            <a:tailEnd/>
          </a:ln>
          <a:effectLst/>
        </p:spPr>
        <p:txBody>
          <a:bodyPr wrap="none">
            <a:spAutoFit/>
          </a:bodyPr>
          <a:lstStyle/>
          <a:p>
            <a:pPr>
              <a:defRPr/>
            </a:pPr>
            <a:r>
              <a:rPr lang="en-US" sz="2800">
                <a:effectLst>
                  <a:outerShdw blurRad="38100" dist="38100" dir="2700000" algn="tl">
                    <a:srgbClr val="000000"/>
                  </a:outerShdw>
                </a:effectLst>
              </a:rPr>
              <a:t>J.Berges,Sz.Borsanyi,CW</a:t>
            </a:r>
            <a:endParaRPr lang="de-DE"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en-US" dirty="0" smtClean="0">
                <a:solidFill>
                  <a:schemeClr val="accent1">
                    <a:lumMod val="60000"/>
                    <a:lumOff val="40000"/>
                  </a:schemeClr>
                </a:solidFill>
              </a:rPr>
              <a:t>Vastly different time scales</a:t>
            </a:r>
            <a:endParaRPr lang="de-DE" dirty="0" smtClean="0">
              <a:solidFill>
                <a:schemeClr val="accent1">
                  <a:lumMod val="60000"/>
                  <a:lumOff val="40000"/>
                </a:schemeClr>
              </a:solidFill>
            </a:endParaRPr>
          </a:p>
        </p:txBody>
      </p:sp>
      <p:sp>
        <p:nvSpPr>
          <p:cNvPr id="352259" name="Rectangle 3"/>
          <p:cNvSpPr>
            <a:spLocks noGrp="1" noChangeArrowheads="1"/>
          </p:cNvSpPr>
          <p:nvPr>
            <p:ph idx="1"/>
          </p:nvPr>
        </p:nvSpPr>
        <p:spPr>
          <a:xfrm>
            <a:off x="179388" y="1916113"/>
            <a:ext cx="8964612" cy="4114800"/>
          </a:xfrm>
        </p:spPr>
        <p:txBody>
          <a:bodyPr/>
          <a:lstStyle/>
          <a:p>
            <a:pPr eaLnBrk="1" hangingPunct="1">
              <a:buFontTx/>
              <a:buNone/>
              <a:defRPr/>
            </a:pPr>
            <a:r>
              <a:rPr lang="en-US" sz="3600" dirty="0" smtClean="0">
                <a:solidFill>
                  <a:schemeClr val="accent1">
                    <a:lumMod val="60000"/>
                    <a:lumOff val="40000"/>
                  </a:schemeClr>
                </a:solidFill>
              </a:rPr>
              <a:t>for “</a:t>
            </a:r>
            <a:r>
              <a:rPr lang="en-US" sz="3600" dirty="0" err="1" smtClean="0">
                <a:solidFill>
                  <a:schemeClr val="accent1">
                    <a:lumMod val="60000"/>
                    <a:lumOff val="40000"/>
                  </a:schemeClr>
                </a:solidFill>
              </a:rPr>
              <a:t>thermalization</a:t>
            </a:r>
            <a:r>
              <a:rPr lang="en-US" sz="3600" dirty="0" smtClean="0">
                <a:solidFill>
                  <a:schemeClr val="accent1">
                    <a:lumMod val="60000"/>
                    <a:lumOff val="40000"/>
                  </a:schemeClr>
                </a:solidFill>
              </a:rPr>
              <a:t>” of different quantities</a:t>
            </a:r>
          </a:p>
          <a:p>
            <a:pPr eaLnBrk="1" hangingPunct="1">
              <a:buFontTx/>
              <a:buNone/>
              <a:defRPr/>
            </a:pPr>
            <a:endParaRPr lang="en-US" dirty="0" smtClean="0">
              <a:solidFill>
                <a:srgbClr val="FF0000"/>
              </a:solidFill>
            </a:endParaRPr>
          </a:p>
          <a:p>
            <a:pPr eaLnBrk="1" hangingPunct="1">
              <a:buFontTx/>
              <a:buNone/>
              <a:defRPr/>
            </a:pPr>
            <a:endParaRPr lang="en-US" dirty="0" smtClean="0">
              <a:solidFill>
                <a:srgbClr val="FF0000"/>
              </a:solidFill>
            </a:endParaRPr>
          </a:p>
          <a:p>
            <a:pPr eaLnBrk="1" hangingPunct="1">
              <a:buFontTx/>
              <a:buNone/>
              <a:defRPr/>
            </a:pPr>
            <a:r>
              <a:rPr lang="en-US" dirty="0" smtClean="0">
                <a:solidFill>
                  <a:srgbClr val="FFFF00"/>
                </a:solidFill>
              </a:rPr>
              <a:t>here : scalar with mass m coupled to fermions </a:t>
            </a:r>
          </a:p>
          <a:p>
            <a:pPr eaLnBrk="1" hangingPunct="1">
              <a:buFontTx/>
              <a:buNone/>
              <a:defRPr/>
            </a:pPr>
            <a:r>
              <a:rPr lang="en-US" dirty="0" smtClean="0">
                <a:solidFill>
                  <a:srgbClr val="FFFF00"/>
                </a:solidFill>
              </a:rPr>
              <a:t>   ( linear quark-meson-model )</a:t>
            </a:r>
          </a:p>
          <a:p>
            <a:pPr eaLnBrk="1" hangingPunct="1">
              <a:buFontTx/>
              <a:buNone/>
              <a:defRPr/>
            </a:pPr>
            <a:r>
              <a:rPr lang="en-US" dirty="0" smtClean="0">
                <a:solidFill>
                  <a:srgbClr val="FFFF00"/>
                </a:solidFill>
              </a:rPr>
              <a:t>method : two particle irreducible non-  equilibrium effective action</a:t>
            </a:r>
            <a:r>
              <a:rPr lang="en-US" dirty="0" smtClean="0">
                <a:solidFill>
                  <a:schemeClr val="accent2"/>
                </a:solidFill>
              </a:rPr>
              <a:t> ( </a:t>
            </a:r>
            <a:r>
              <a:rPr lang="en-US" dirty="0" err="1" smtClean="0"/>
              <a:t>J.Berges</a:t>
            </a:r>
            <a:r>
              <a:rPr lang="en-US" dirty="0" smtClean="0"/>
              <a:t> et al</a:t>
            </a:r>
            <a:r>
              <a:rPr lang="en-US" dirty="0" smtClean="0">
                <a:solidFill>
                  <a:schemeClr val="accent2"/>
                </a:solidFill>
              </a:rPr>
              <a:t> )</a:t>
            </a:r>
            <a:endParaRPr lang="de-DE" dirty="0" smtClean="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7143" t="54732" r="19405" b="2069"/>
          <a:stretch>
            <a:fillRect/>
          </a:stretch>
        </p:blipFill>
        <p:spPr bwMode="auto">
          <a:xfrm>
            <a:off x="1547813" y="1844675"/>
            <a:ext cx="5876925" cy="4608513"/>
          </a:xfrm>
          <a:prstGeom prst="rect">
            <a:avLst/>
          </a:prstGeom>
          <a:noFill/>
          <a:ln w="9525">
            <a:noFill/>
            <a:miter lim="800000"/>
            <a:headEnd/>
            <a:tailEnd/>
          </a:ln>
        </p:spPr>
      </p:pic>
      <p:sp>
        <p:nvSpPr>
          <p:cNvPr id="342019" name="Rectangle 3"/>
          <p:cNvSpPr>
            <a:spLocks noGrp="1" noChangeArrowheads="1"/>
          </p:cNvSpPr>
          <p:nvPr>
            <p:ph type="title"/>
          </p:nvPr>
        </p:nvSpPr>
        <p:spPr>
          <a:xfrm>
            <a:off x="457200" y="274638"/>
            <a:ext cx="7715200" cy="1143000"/>
          </a:xfrm>
        </p:spPr>
        <p:txBody>
          <a:bodyPr>
            <a:normAutofit fontScale="90000"/>
          </a:bodyPr>
          <a:lstStyle/>
          <a:p>
            <a:pPr eaLnBrk="1" hangingPunct="1">
              <a:defRPr/>
            </a:pPr>
            <a:r>
              <a:rPr lang="en-US" sz="4000" dirty="0" smtClean="0">
                <a:solidFill>
                  <a:srgbClr val="FF0000"/>
                </a:solidFill>
              </a:rPr>
              <a:t>      </a:t>
            </a:r>
            <a:r>
              <a:rPr lang="en-US" sz="4000" dirty="0" smtClean="0">
                <a:solidFill>
                  <a:schemeClr val="accent1">
                    <a:lumMod val="60000"/>
                    <a:lumOff val="40000"/>
                  </a:schemeClr>
                </a:solidFill>
              </a:rPr>
              <a:t>Thermal </a:t>
            </a:r>
            <a:r>
              <a:rPr lang="en-US" sz="4000" dirty="0" smtClean="0">
                <a:solidFill>
                  <a:schemeClr val="accent1">
                    <a:lumMod val="60000"/>
                    <a:lumOff val="40000"/>
                  </a:schemeClr>
                </a:solidFill>
              </a:rPr>
              <a:t>equilibration :</a:t>
            </a:r>
            <a:br>
              <a:rPr lang="en-US" sz="4000" dirty="0" smtClean="0">
                <a:solidFill>
                  <a:schemeClr val="accent1">
                    <a:lumMod val="60000"/>
                    <a:lumOff val="40000"/>
                  </a:schemeClr>
                </a:solidFill>
              </a:rPr>
            </a:br>
            <a:r>
              <a:rPr lang="en-US" sz="4000" dirty="0" smtClean="0">
                <a:solidFill>
                  <a:schemeClr val="accent1">
                    <a:lumMod val="60000"/>
                    <a:lumOff val="40000"/>
                  </a:schemeClr>
                </a:solidFill>
              </a:rPr>
              <a:t>      </a:t>
            </a:r>
            <a:r>
              <a:rPr lang="en-US" sz="4000" dirty="0" smtClean="0">
                <a:solidFill>
                  <a:schemeClr val="accent1">
                    <a:lumMod val="60000"/>
                    <a:lumOff val="40000"/>
                  </a:schemeClr>
                </a:solidFill>
              </a:rPr>
              <a:t>occupation </a:t>
            </a:r>
            <a:r>
              <a:rPr lang="en-US" sz="4000" dirty="0" smtClean="0">
                <a:solidFill>
                  <a:schemeClr val="accent1">
                    <a:lumMod val="60000"/>
                    <a:lumOff val="40000"/>
                  </a:schemeClr>
                </a:solidFill>
              </a:rPr>
              <a:t>numbers</a:t>
            </a:r>
            <a:endParaRPr lang="de-DE" sz="4000"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7143" t="56741" r="23570" b="4108"/>
          <a:stretch>
            <a:fillRect/>
          </a:stretch>
        </p:blipFill>
        <p:spPr bwMode="auto">
          <a:xfrm>
            <a:off x="1835150" y="1773238"/>
            <a:ext cx="5329238" cy="4014787"/>
          </a:xfrm>
          <a:prstGeom prst="rect">
            <a:avLst/>
          </a:prstGeom>
          <a:noFill/>
          <a:ln w="9525">
            <a:noFill/>
            <a:miter lim="800000"/>
            <a:headEnd/>
            <a:tailEnd/>
          </a:ln>
        </p:spPr>
      </p:pic>
      <p:sp>
        <p:nvSpPr>
          <p:cNvPr id="343043" name="Rectangle 3"/>
          <p:cNvSpPr>
            <a:spLocks noGrp="1" noChangeArrowheads="1"/>
          </p:cNvSpPr>
          <p:nvPr>
            <p:ph type="title"/>
          </p:nvPr>
        </p:nvSpPr>
        <p:spPr>
          <a:xfrm>
            <a:off x="457200" y="292100"/>
            <a:ext cx="7571184" cy="1192213"/>
          </a:xfrm>
        </p:spPr>
        <p:txBody>
          <a:bodyPr>
            <a:normAutofit fontScale="90000"/>
          </a:bodyPr>
          <a:lstStyle/>
          <a:p>
            <a:pPr eaLnBrk="1" hangingPunct="1">
              <a:defRPr/>
            </a:pPr>
            <a:r>
              <a:rPr lang="en-US" sz="4000" dirty="0" smtClean="0">
                <a:solidFill>
                  <a:srgbClr val="FF0000"/>
                </a:solidFill>
              </a:rPr>
              <a:t>      </a:t>
            </a:r>
            <a:r>
              <a:rPr lang="en-US" sz="4000" dirty="0" err="1" smtClean="0">
                <a:solidFill>
                  <a:schemeClr val="accent1">
                    <a:lumMod val="60000"/>
                    <a:lumOff val="40000"/>
                  </a:schemeClr>
                </a:solidFill>
              </a:rPr>
              <a:t>Prethermalization</a:t>
            </a:r>
            <a:r>
              <a:rPr lang="en-US" sz="4000" dirty="0" smtClean="0">
                <a:solidFill>
                  <a:schemeClr val="accent1">
                    <a:lumMod val="60000"/>
                    <a:lumOff val="40000"/>
                  </a:schemeClr>
                </a:solidFill>
              </a:rPr>
              <a:t/>
            </a:r>
            <a:br>
              <a:rPr lang="en-US" sz="4000" dirty="0" smtClean="0">
                <a:solidFill>
                  <a:schemeClr val="accent1">
                    <a:lumMod val="60000"/>
                    <a:lumOff val="40000"/>
                  </a:schemeClr>
                </a:solidFill>
              </a:rPr>
            </a:br>
            <a:r>
              <a:rPr lang="en-US" sz="4000" dirty="0" smtClean="0">
                <a:solidFill>
                  <a:schemeClr val="accent1">
                    <a:lumMod val="60000"/>
                    <a:lumOff val="40000"/>
                  </a:schemeClr>
                </a:solidFill>
              </a:rPr>
              <a:t>   </a:t>
            </a:r>
            <a:r>
              <a:rPr lang="en-US" sz="4000" dirty="0" smtClean="0">
                <a:solidFill>
                  <a:schemeClr val="accent1">
                    <a:lumMod val="60000"/>
                    <a:lumOff val="40000"/>
                  </a:schemeClr>
                </a:solidFill>
              </a:rPr>
              <a:t>equation </a:t>
            </a:r>
            <a:r>
              <a:rPr lang="en-US" sz="4000" dirty="0" smtClean="0">
                <a:solidFill>
                  <a:schemeClr val="accent1">
                    <a:lumMod val="60000"/>
                    <a:lumOff val="40000"/>
                  </a:schemeClr>
                </a:solidFill>
              </a:rPr>
              <a:t>of state p/</a:t>
            </a:r>
            <a:r>
              <a:rPr lang="el-GR" sz="4000" dirty="0" smtClean="0">
                <a:solidFill>
                  <a:schemeClr val="accent1">
                    <a:lumMod val="60000"/>
                    <a:lumOff val="40000"/>
                  </a:schemeClr>
                </a:solidFill>
              </a:rPr>
              <a:t>ε</a:t>
            </a:r>
          </a:p>
        </p:txBody>
      </p:sp>
      <p:sp>
        <p:nvSpPr>
          <p:cNvPr id="343044" name="Text Box 4"/>
          <p:cNvSpPr txBox="1">
            <a:spLocks noChangeArrowheads="1"/>
          </p:cNvSpPr>
          <p:nvPr/>
        </p:nvSpPr>
        <p:spPr bwMode="auto">
          <a:xfrm>
            <a:off x="1692275" y="6021388"/>
            <a:ext cx="5594350" cy="579437"/>
          </a:xfrm>
          <a:prstGeom prst="rect">
            <a:avLst/>
          </a:prstGeom>
          <a:solidFill>
            <a:schemeClr val="bg1"/>
          </a:solidFill>
          <a:ln w="9525">
            <a:noFill/>
            <a:miter lim="800000"/>
            <a:headEnd/>
            <a:tailEnd/>
          </a:ln>
          <a:effectLst/>
        </p:spPr>
        <p:txBody>
          <a:bodyPr wrap="none">
            <a:spAutoFit/>
          </a:bodyPr>
          <a:lstStyle/>
          <a:p>
            <a:pPr>
              <a:defRPr/>
            </a:pPr>
            <a:r>
              <a:rPr lang="en-US" dirty="0">
                <a:solidFill>
                  <a:srgbClr val="FFFF00"/>
                </a:solidFill>
                <a:effectLst>
                  <a:outerShdw blurRad="38100" dist="38100" dir="2700000" algn="tl">
                    <a:srgbClr val="000000"/>
                  </a:outerShdw>
                </a:effectLst>
              </a:rPr>
              <a:t>similar for kinetic temperature</a:t>
            </a:r>
            <a:endParaRPr lang="de-DE"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title"/>
          </p:nvPr>
        </p:nvSpPr>
        <p:spPr>
          <a:xfrm>
            <a:off x="611188" y="3716338"/>
            <a:ext cx="8229600" cy="1384300"/>
          </a:xfrm>
        </p:spPr>
        <p:txBody>
          <a:bodyPr/>
          <a:lstStyle/>
          <a:p>
            <a:pPr eaLnBrk="1" hangingPunct="1">
              <a:defRPr/>
            </a:pPr>
            <a:r>
              <a:rPr lang="en-US" dirty="0" smtClean="0">
                <a:solidFill>
                  <a:srgbClr val="FFFF66"/>
                </a:solidFill>
              </a:rPr>
              <a:t>    </a:t>
            </a:r>
            <a:r>
              <a:rPr lang="en-US" dirty="0" smtClean="0">
                <a:solidFill>
                  <a:srgbClr val="FFFF00"/>
                </a:solidFill>
              </a:rPr>
              <a:t>different “temperatures”</a:t>
            </a:r>
            <a:endParaRPr lang="de-DE" dirty="0" smtClean="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7143" t="54048" r="20297" b="2023"/>
          <a:stretch>
            <a:fillRect/>
          </a:stretch>
        </p:blipFill>
        <p:spPr bwMode="auto">
          <a:xfrm>
            <a:off x="107950" y="2133600"/>
            <a:ext cx="5184775" cy="41846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l="23631" t="11707" r="20015" b="65793"/>
          <a:stretch>
            <a:fillRect/>
          </a:stretch>
        </p:blipFill>
        <p:spPr bwMode="auto">
          <a:xfrm>
            <a:off x="5435600" y="2205038"/>
            <a:ext cx="3563938" cy="1211262"/>
          </a:xfrm>
          <a:prstGeom prst="rect">
            <a:avLst/>
          </a:prstGeom>
          <a:noFill/>
          <a:ln w="9525">
            <a:noFill/>
            <a:miter lim="800000"/>
            <a:headEnd/>
            <a:tailEnd/>
          </a:ln>
        </p:spPr>
      </p:pic>
      <p:sp>
        <p:nvSpPr>
          <p:cNvPr id="344068" name="Rectangle 4"/>
          <p:cNvSpPr>
            <a:spLocks noGrp="1" noChangeArrowheads="1"/>
          </p:cNvSpPr>
          <p:nvPr>
            <p:ph type="title"/>
          </p:nvPr>
        </p:nvSpPr>
        <p:spPr/>
        <p:txBody>
          <a:bodyPr/>
          <a:lstStyle/>
          <a:p>
            <a:pPr eaLnBrk="1" hangingPunct="1">
              <a:defRPr/>
            </a:pPr>
            <a:r>
              <a:rPr lang="en-US" dirty="0" smtClean="0">
                <a:solidFill>
                  <a:schemeClr val="accent1">
                    <a:lumMod val="60000"/>
                    <a:lumOff val="40000"/>
                  </a:schemeClr>
                </a:solidFill>
              </a:rPr>
              <a:t>Mode temperature</a:t>
            </a:r>
            <a:endParaRPr lang="de-DE" dirty="0" smtClean="0">
              <a:solidFill>
                <a:schemeClr val="accent1">
                  <a:lumMod val="60000"/>
                  <a:lumOff val="40000"/>
                </a:schemeClr>
              </a:solidFill>
            </a:endParaRPr>
          </a:p>
        </p:txBody>
      </p:sp>
      <p:sp>
        <p:nvSpPr>
          <p:cNvPr id="344069" name="Text Box 5"/>
          <p:cNvSpPr txBox="1">
            <a:spLocks noChangeArrowheads="1"/>
          </p:cNvSpPr>
          <p:nvPr/>
        </p:nvSpPr>
        <p:spPr bwMode="auto">
          <a:xfrm>
            <a:off x="5559425" y="4017963"/>
            <a:ext cx="3376613" cy="2308225"/>
          </a:xfrm>
          <a:prstGeom prst="rect">
            <a:avLst/>
          </a:prstGeom>
          <a:noFill/>
          <a:ln w="9525">
            <a:noFill/>
            <a:miter lim="800000"/>
            <a:headEnd/>
            <a:tailEnd/>
          </a:ln>
          <a:effectLst/>
        </p:spPr>
        <p:txBody>
          <a:bodyPr wrap="none">
            <a:spAutoFit/>
          </a:bodyPr>
          <a:lstStyle/>
          <a:p>
            <a:pPr>
              <a:defRPr/>
            </a:pPr>
            <a:r>
              <a:rPr lang="en-US" sz="2400" dirty="0" err="1">
                <a:effectLst>
                  <a:outerShdw blurRad="38100" dist="38100" dir="2700000" algn="tl">
                    <a:srgbClr val="000000"/>
                  </a:outerShdw>
                </a:effectLst>
              </a:rPr>
              <a:t>n</a:t>
            </a:r>
            <a:r>
              <a:rPr lang="en-US" sz="2400" baseline="-25000" dirty="0" err="1">
                <a:effectLst>
                  <a:outerShdw blurRad="38100" dist="38100" dir="2700000" algn="tl">
                    <a:srgbClr val="000000"/>
                  </a:outerShdw>
                </a:effectLst>
              </a:rPr>
              <a:t>p</a:t>
            </a:r>
            <a:r>
              <a:rPr lang="en-US" sz="2400" dirty="0">
                <a:effectLst>
                  <a:outerShdw blurRad="38100" dist="38100" dir="2700000" algn="tl">
                    <a:srgbClr val="000000"/>
                  </a:outerShdw>
                </a:effectLst>
              </a:rPr>
              <a:t> :occupation number </a:t>
            </a:r>
          </a:p>
          <a:p>
            <a:pPr>
              <a:defRPr/>
            </a:pPr>
            <a:r>
              <a:rPr lang="en-US" sz="2400" dirty="0">
                <a:effectLst>
                  <a:outerShdw blurRad="38100" dist="38100" dir="2700000" algn="tl">
                    <a:srgbClr val="000000"/>
                  </a:outerShdw>
                </a:effectLst>
              </a:rPr>
              <a:t>for momentum p</a:t>
            </a:r>
          </a:p>
          <a:p>
            <a:pPr>
              <a:defRPr/>
            </a:pPr>
            <a:endParaRPr lang="en-US" sz="2400" dirty="0">
              <a:effectLst>
                <a:outerShdw blurRad="38100" dist="38100" dir="2700000" algn="tl">
                  <a:srgbClr val="000000"/>
                </a:outerShdw>
              </a:effectLst>
            </a:endParaRPr>
          </a:p>
          <a:p>
            <a:pPr>
              <a:defRPr/>
            </a:pPr>
            <a:r>
              <a:rPr lang="en-US" sz="2400" dirty="0">
                <a:effectLst>
                  <a:outerShdw blurRad="38100" dist="38100" dir="2700000" algn="tl">
                    <a:srgbClr val="000000"/>
                  </a:outerShdw>
                </a:effectLst>
              </a:rPr>
              <a:t>late time:</a:t>
            </a:r>
          </a:p>
          <a:p>
            <a:pPr>
              <a:defRPr/>
            </a:pPr>
            <a:r>
              <a:rPr lang="en-US" sz="2400" dirty="0">
                <a:solidFill>
                  <a:srgbClr val="FFFF00"/>
                </a:solidFill>
                <a:effectLst>
                  <a:outerShdw blurRad="38100" dist="38100" dir="2700000" algn="tl">
                    <a:srgbClr val="000000"/>
                  </a:outerShdw>
                </a:effectLst>
              </a:rPr>
              <a:t>Bose-Einstein or</a:t>
            </a:r>
          </a:p>
          <a:p>
            <a:pPr>
              <a:defRPr/>
            </a:pPr>
            <a:r>
              <a:rPr lang="en-US" sz="2400" dirty="0">
                <a:solidFill>
                  <a:srgbClr val="FFFF00"/>
                </a:solidFill>
                <a:effectLst>
                  <a:outerShdw blurRad="38100" dist="38100" dir="2700000" algn="tl">
                    <a:srgbClr val="000000"/>
                  </a:outerShdw>
                </a:effectLst>
              </a:rPr>
              <a:t>Fermi-Dirac distribution</a:t>
            </a:r>
            <a:endParaRPr lang="de-DE" sz="24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1012" t="3949" r="6175" b="5159"/>
          <a:stretch>
            <a:fillRect/>
          </a:stretch>
        </p:blipFill>
        <p:spPr bwMode="auto">
          <a:xfrm>
            <a:off x="179388" y="188913"/>
            <a:ext cx="8820150" cy="647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dirty="0" smtClean="0">
                <a:solidFill>
                  <a:srgbClr val="FF0000"/>
                </a:solidFill>
              </a:rPr>
              <a:t> </a:t>
            </a:r>
            <a:r>
              <a:rPr lang="en-US" dirty="0" err="1" smtClean="0">
                <a:solidFill>
                  <a:schemeClr val="accent1">
                    <a:lumMod val="40000"/>
                    <a:lumOff val="60000"/>
                  </a:schemeClr>
                </a:solidFill>
              </a:rPr>
              <a:t>Hadron</a:t>
            </a:r>
            <a:r>
              <a:rPr lang="en-US" dirty="0" smtClean="0">
                <a:solidFill>
                  <a:schemeClr val="accent1">
                    <a:lumMod val="40000"/>
                    <a:lumOff val="60000"/>
                  </a:schemeClr>
                </a:solidFill>
              </a:rPr>
              <a:t> </a:t>
            </a:r>
            <a:r>
              <a:rPr lang="en-US" dirty="0" err="1" smtClean="0">
                <a:solidFill>
                  <a:schemeClr val="accent1">
                    <a:lumMod val="40000"/>
                    <a:lumOff val="60000"/>
                  </a:schemeClr>
                </a:solidFill>
              </a:rPr>
              <a:t>abundancies</a:t>
            </a:r>
            <a:endParaRPr lang="de-DE" dirty="0" smtClean="0">
              <a:solidFill>
                <a:schemeClr val="accent1">
                  <a:lumMod val="40000"/>
                  <a:lumOff val="60000"/>
                </a:schemeClr>
              </a:solidFill>
            </a:endParaRPr>
          </a:p>
        </p:txBody>
      </p:sp>
      <p:pic>
        <p:nvPicPr>
          <p:cNvPr id="47107" name="Picture 3"/>
          <p:cNvPicPr>
            <a:picLocks noChangeAspect="1" noChangeArrowheads="1"/>
          </p:cNvPicPr>
          <p:nvPr/>
        </p:nvPicPr>
        <p:blipFill>
          <a:blip r:embed="rId2" cstate="print">
            <a:lum contrast="6000"/>
          </a:blip>
          <a:srcRect/>
          <a:stretch>
            <a:fillRect/>
          </a:stretch>
        </p:blipFill>
        <p:spPr bwMode="auto">
          <a:xfrm>
            <a:off x="1979712" y="1556792"/>
            <a:ext cx="5398864" cy="3260434"/>
          </a:xfrm>
          <a:prstGeom prst="rect">
            <a:avLst/>
          </a:prstGeom>
          <a:noFill/>
          <a:ln w="25400">
            <a:noFill/>
            <a:miter lim="800000"/>
            <a:headEnd/>
            <a:tailEnd/>
          </a:ln>
        </p:spPr>
      </p:pic>
      <p:sp>
        <p:nvSpPr>
          <p:cNvPr id="4" name="Textfeld 3"/>
          <p:cNvSpPr txBox="1"/>
          <p:nvPr/>
        </p:nvSpPr>
        <p:spPr>
          <a:xfrm>
            <a:off x="539552" y="5229200"/>
            <a:ext cx="8136904" cy="954107"/>
          </a:xfrm>
          <a:prstGeom prst="rect">
            <a:avLst/>
          </a:prstGeom>
          <a:noFill/>
        </p:spPr>
        <p:txBody>
          <a:bodyPr wrap="square" rtlCol="0">
            <a:spAutoFit/>
          </a:bodyPr>
          <a:lstStyle/>
          <a:p>
            <a:r>
              <a:rPr lang="en-US" sz="2800" dirty="0">
                <a:solidFill>
                  <a:srgbClr val="FFFF00"/>
                </a:solidFill>
              </a:rPr>
              <a:t>f</a:t>
            </a:r>
            <a:r>
              <a:rPr lang="en-US" sz="2800" dirty="0" smtClean="0">
                <a:solidFill>
                  <a:srgbClr val="FFFF00"/>
                </a:solidFill>
              </a:rPr>
              <a:t>ollow thermal </a:t>
            </a:r>
            <a:r>
              <a:rPr lang="en-US" sz="2800" dirty="0" err="1" smtClean="0">
                <a:solidFill>
                  <a:srgbClr val="FFFF00"/>
                </a:solidFill>
              </a:rPr>
              <a:t>eqilibrium</a:t>
            </a:r>
            <a:r>
              <a:rPr lang="en-US" sz="2800" dirty="0" smtClean="0">
                <a:solidFill>
                  <a:srgbClr val="FFFF00"/>
                </a:solidFill>
              </a:rPr>
              <a:t> distribution for suitable</a:t>
            </a:r>
          </a:p>
          <a:p>
            <a:r>
              <a:rPr lang="en-US" sz="2800" dirty="0">
                <a:solidFill>
                  <a:srgbClr val="FFFF00"/>
                </a:solidFill>
              </a:rPr>
              <a:t>t</a:t>
            </a:r>
            <a:r>
              <a:rPr lang="en-US" sz="2800" dirty="0" smtClean="0">
                <a:solidFill>
                  <a:srgbClr val="FFFF00"/>
                </a:solidFill>
              </a:rPr>
              <a:t>emperature T and baryon chemical potential </a:t>
            </a:r>
            <a:r>
              <a:rPr lang="el-GR" sz="2800" dirty="0" smtClean="0">
                <a:solidFill>
                  <a:srgbClr val="FFFF00"/>
                </a:solidFill>
                <a:latin typeface="Arial"/>
                <a:cs typeface="Arial"/>
              </a:rPr>
              <a:t>μ</a:t>
            </a:r>
            <a:endParaRPr lang="de-DE" sz="28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7143" t="54108" r="22997" b="2023"/>
          <a:stretch>
            <a:fillRect/>
          </a:stretch>
        </p:blipFill>
        <p:spPr bwMode="auto">
          <a:xfrm>
            <a:off x="1835150" y="1844675"/>
            <a:ext cx="5589588" cy="4679950"/>
          </a:xfrm>
          <a:prstGeom prst="rect">
            <a:avLst/>
          </a:prstGeom>
          <a:noFill/>
          <a:ln w="9525">
            <a:noFill/>
            <a:miter lim="800000"/>
            <a:headEnd/>
            <a:tailEnd/>
          </a:ln>
        </p:spPr>
      </p:pic>
      <p:sp>
        <p:nvSpPr>
          <p:cNvPr id="345091" name="Rectangle 3"/>
          <p:cNvSpPr>
            <a:spLocks noGrp="1" noChangeArrowheads="1"/>
          </p:cNvSpPr>
          <p:nvPr>
            <p:ph type="title"/>
          </p:nvPr>
        </p:nvSpPr>
        <p:spPr/>
        <p:txBody>
          <a:bodyPr/>
          <a:lstStyle/>
          <a:p>
            <a:pPr eaLnBrk="1" hangingPunct="1">
              <a:defRPr/>
            </a:pPr>
            <a:r>
              <a:rPr lang="en-US" sz="4000" dirty="0" smtClean="0">
                <a:solidFill>
                  <a:schemeClr val="accent1">
                    <a:lumMod val="60000"/>
                    <a:lumOff val="40000"/>
                  </a:schemeClr>
                </a:solidFill>
              </a:rPr>
              <a:t>       Kinetic equilibration before</a:t>
            </a:r>
            <a:br>
              <a:rPr lang="en-US" sz="4000" dirty="0" smtClean="0">
                <a:solidFill>
                  <a:schemeClr val="accent1">
                    <a:lumMod val="60000"/>
                    <a:lumOff val="40000"/>
                  </a:schemeClr>
                </a:solidFill>
              </a:rPr>
            </a:br>
            <a:r>
              <a:rPr lang="en-US" sz="4000" dirty="0" smtClean="0">
                <a:solidFill>
                  <a:schemeClr val="accent1">
                    <a:lumMod val="60000"/>
                    <a:lumOff val="40000"/>
                  </a:schemeClr>
                </a:solidFill>
              </a:rPr>
              <a:t>          chemical equilibration</a:t>
            </a:r>
            <a:endParaRPr lang="de-DE" sz="4000"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Grp="1" noChangeArrowheads="1"/>
          </p:cNvSpPr>
          <p:nvPr>
            <p:ph type="title" idx="4294967295"/>
          </p:nvPr>
        </p:nvSpPr>
        <p:spPr>
          <a:xfrm>
            <a:off x="914400" y="188913"/>
            <a:ext cx="8229600" cy="6553200"/>
          </a:xfrm>
          <a:solidFill>
            <a:schemeClr val="bg1"/>
          </a:solidFill>
        </p:spPr>
        <p:txBody>
          <a:bodyPr/>
          <a:lstStyle/>
          <a:p>
            <a:pPr eaLnBrk="1" hangingPunct="1">
              <a:defRPr/>
            </a:pPr>
            <a:r>
              <a:rPr lang="en-US" sz="3200" dirty="0" smtClean="0">
                <a:solidFill>
                  <a:schemeClr val="accent1">
                    <a:lumMod val="60000"/>
                    <a:lumOff val="40000"/>
                  </a:schemeClr>
                </a:solidFill>
              </a:rPr>
              <a:t>Once a temperature becomes stationary it takes the value of the equilibrium temperature.</a:t>
            </a:r>
            <a:br>
              <a:rPr lang="en-US" sz="3200" dirty="0" smtClean="0">
                <a:solidFill>
                  <a:schemeClr val="accent1">
                    <a:lumMod val="60000"/>
                    <a:lumOff val="40000"/>
                  </a:schemeClr>
                </a:solidFill>
              </a:rPr>
            </a:br>
            <a:r>
              <a:rPr lang="en-US" sz="3200" dirty="0" smtClean="0"/>
              <a:t/>
            </a:r>
            <a:br>
              <a:rPr lang="en-US" sz="3200" dirty="0" smtClean="0"/>
            </a:br>
            <a:r>
              <a:rPr lang="en-US" sz="3200" dirty="0" smtClean="0">
                <a:solidFill>
                  <a:srgbClr val="FFFF00"/>
                </a:solidFill>
              </a:rPr>
              <a:t>Once chemical equilibration has been reached the chemical temperature equals the kinetic temperature and can be associated with the overall equilibrium temperature.</a:t>
            </a:r>
            <a:r>
              <a:rPr lang="en-US" sz="3200" dirty="0" smtClean="0">
                <a:solidFill>
                  <a:schemeClr val="accent2"/>
                </a:solidFill>
              </a:rPr>
              <a:t/>
            </a:r>
            <a:br>
              <a:rPr lang="en-US" sz="3200" dirty="0" smtClean="0">
                <a:solidFill>
                  <a:schemeClr val="accent2"/>
                </a:solidFill>
              </a:rPr>
            </a:br>
            <a:r>
              <a:rPr lang="en-US" sz="3200" dirty="0" smtClean="0"/>
              <a:t/>
            </a:r>
            <a:br>
              <a:rPr lang="en-US" sz="3200" dirty="0" smtClean="0"/>
            </a:br>
            <a:r>
              <a:rPr lang="en-US" sz="3200" dirty="0" smtClean="0">
                <a:solidFill>
                  <a:schemeClr val="tx1"/>
                </a:solidFill>
              </a:rPr>
              <a:t>Comparison of chemical freeze out temperature with critical temperature</a:t>
            </a:r>
            <a:r>
              <a:rPr lang="en-US" sz="3600" dirty="0" smtClean="0">
                <a:solidFill>
                  <a:schemeClr val="tx1"/>
                </a:solidFill>
              </a:rPr>
              <a:t> </a:t>
            </a:r>
            <a:r>
              <a:rPr lang="en-US" sz="3200" dirty="0" smtClean="0">
                <a:solidFill>
                  <a:schemeClr val="tx1"/>
                </a:solidFill>
              </a:rPr>
              <a:t>of phase transition makes sense</a:t>
            </a:r>
            <a:endParaRPr lang="de-DE" sz="3200" dirty="0" smtClean="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rgbClr val="79DCFF"/>
                </a:solidFill>
              </a:rPr>
              <a:t>isotropization</a:t>
            </a:r>
            <a:endParaRPr lang="de-DE" dirty="0">
              <a:solidFill>
                <a:srgbClr val="79DCFF"/>
              </a:solidFill>
            </a:endParaRPr>
          </a:p>
        </p:txBody>
      </p:sp>
      <p:pic>
        <p:nvPicPr>
          <p:cNvPr id="14338" name="Picture 2"/>
          <p:cNvPicPr>
            <a:picLocks noChangeAspect="1" noChangeArrowheads="1"/>
          </p:cNvPicPr>
          <p:nvPr/>
        </p:nvPicPr>
        <p:blipFill>
          <a:blip r:embed="rId2" cstate="print"/>
          <a:srcRect/>
          <a:stretch>
            <a:fillRect/>
          </a:stretch>
        </p:blipFill>
        <p:spPr bwMode="auto">
          <a:xfrm>
            <a:off x="1475656" y="1412776"/>
            <a:ext cx="6219825" cy="4467225"/>
          </a:xfrm>
          <a:prstGeom prst="rect">
            <a:avLst/>
          </a:prstGeom>
          <a:noFill/>
          <a:ln w="9525">
            <a:noFill/>
            <a:miter lim="800000"/>
            <a:headEnd/>
            <a:tailEnd/>
          </a:ln>
        </p:spPr>
      </p:pic>
      <p:sp>
        <p:nvSpPr>
          <p:cNvPr id="4" name="Textfeld 3"/>
          <p:cNvSpPr txBox="1"/>
          <p:nvPr/>
        </p:nvSpPr>
        <p:spPr>
          <a:xfrm>
            <a:off x="683568" y="6093296"/>
            <a:ext cx="7848872" cy="461665"/>
          </a:xfrm>
          <a:prstGeom prst="rect">
            <a:avLst/>
          </a:prstGeom>
          <a:noFill/>
        </p:spPr>
        <p:txBody>
          <a:bodyPr wrap="square" rtlCol="0">
            <a:spAutoFit/>
          </a:bodyPr>
          <a:lstStyle/>
          <a:p>
            <a:r>
              <a:rPr lang="en-US" sz="2400" dirty="0" smtClean="0"/>
              <a:t>two-point functions for </a:t>
            </a:r>
            <a:r>
              <a:rPr lang="en-US" sz="2400" dirty="0" err="1" smtClean="0"/>
              <a:t>momenta</a:t>
            </a:r>
            <a:r>
              <a:rPr lang="en-US" sz="2400" dirty="0" smtClean="0"/>
              <a:t> in different directions </a:t>
            </a:r>
            <a:endParaRPr lang="de-DE"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solidFill>
                  <a:srgbClr val="79DCFF"/>
                </a:solidFill>
              </a:rPr>
              <a:t>isotropization</a:t>
            </a:r>
            <a:endParaRPr lang="de-DE" dirty="0">
              <a:solidFill>
                <a:srgbClr val="79DCFF"/>
              </a:solidFill>
            </a:endParaRPr>
          </a:p>
        </p:txBody>
      </p:sp>
      <p:sp>
        <p:nvSpPr>
          <p:cNvPr id="4" name="Inhaltsplatzhalter 3"/>
          <p:cNvSpPr>
            <a:spLocks noGrp="1"/>
          </p:cNvSpPr>
          <p:nvPr>
            <p:ph idx="1"/>
          </p:nvPr>
        </p:nvSpPr>
        <p:spPr/>
        <p:txBody>
          <a:bodyPr/>
          <a:lstStyle/>
          <a:p>
            <a:r>
              <a:rPr lang="en-US" dirty="0" smtClean="0"/>
              <a:t>occurs before </a:t>
            </a:r>
            <a:r>
              <a:rPr lang="en-US" dirty="0" err="1" smtClean="0"/>
              <a:t>thermalization</a:t>
            </a:r>
            <a:endParaRPr lang="en-US" dirty="0" smtClean="0"/>
          </a:p>
          <a:p>
            <a:r>
              <a:rPr lang="en-US" dirty="0" smtClean="0"/>
              <a:t>different time scale</a:t>
            </a:r>
          </a:p>
          <a:p>
            <a:r>
              <a:rPr lang="en-US" dirty="0" smtClean="0"/>
              <a:t>gradient expansion, Boltzmann equations become valid only after </a:t>
            </a:r>
            <a:r>
              <a:rPr lang="en-US" dirty="0" err="1" smtClean="0"/>
              <a:t>isotropization</a:t>
            </a:r>
            <a:endParaRPr lang="de-DE" dirty="0"/>
          </a:p>
        </p:txBody>
      </p:sp>
      <p:pic>
        <p:nvPicPr>
          <p:cNvPr id="7" name="Picture 2"/>
          <p:cNvPicPr>
            <a:picLocks noChangeAspect="1" noChangeArrowheads="1"/>
          </p:cNvPicPr>
          <p:nvPr/>
        </p:nvPicPr>
        <p:blipFill>
          <a:blip r:embed="rId2" cstate="print"/>
          <a:srcRect/>
          <a:stretch>
            <a:fillRect/>
          </a:stretch>
        </p:blipFill>
        <p:spPr bwMode="auto">
          <a:xfrm>
            <a:off x="2627784" y="4005064"/>
            <a:ext cx="3672408" cy="2637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2074242"/>
          </a:xfrm>
        </p:spPr>
        <p:txBody>
          <a:bodyPr/>
          <a:lstStyle/>
          <a:p>
            <a:r>
              <a:rPr lang="en-US" dirty="0" smtClean="0">
                <a:solidFill>
                  <a:srgbClr val="FFFF00"/>
                </a:solidFill>
              </a:rPr>
              <a:t>some questions</a:t>
            </a:r>
            <a:endParaRPr lang="de-DE"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91264" cy="1786210"/>
          </a:xfrm>
        </p:spPr>
        <p:txBody>
          <a:bodyPr/>
          <a:lstStyle/>
          <a:p>
            <a:r>
              <a:rPr lang="en-US" sz="3600" dirty="0" smtClean="0">
                <a:solidFill>
                  <a:srgbClr val="79DCFF"/>
                </a:solidFill>
              </a:rPr>
              <a:t>Can pre-</a:t>
            </a:r>
            <a:r>
              <a:rPr lang="en-US" sz="3600" dirty="0" err="1" smtClean="0">
                <a:solidFill>
                  <a:srgbClr val="79DCFF"/>
                </a:solidFill>
              </a:rPr>
              <a:t>thermalized</a:t>
            </a:r>
            <a:r>
              <a:rPr lang="en-US" sz="3600" dirty="0" smtClean="0">
                <a:solidFill>
                  <a:srgbClr val="79DCFF"/>
                </a:solidFill>
              </a:rPr>
              <a:t> state be</a:t>
            </a:r>
            <a:br>
              <a:rPr lang="en-US" sz="3600" dirty="0" smtClean="0">
                <a:solidFill>
                  <a:srgbClr val="79DCFF"/>
                </a:solidFill>
              </a:rPr>
            </a:br>
            <a:r>
              <a:rPr lang="en-US" sz="3600" dirty="0" smtClean="0">
                <a:solidFill>
                  <a:srgbClr val="79DCFF"/>
                </a:solidFill>
              </a:rPr>
              <a:t>qualitatively different from thermal equilibrium state ?</a:t>
            </a:r>
            <a:endParaRPr lang="de-DE" sz="3600" dirty="0">
              <a:solidFill>
                <a:srgbClr val="79DCFF"/>
              </a:solidFill>
            </a:endParaRPr>
          </a:p>
        </p:txBody>
      </p:sp>
      <p:sp>
        <p:nvSpPr>
          <p:cNvPr id="4" name="Inhaltsplatzhalter 3"/>
          <p:cNvSpPr>
            <a:spLocks noGrp="1"/>
          </p:cNvSpPr>
          <p:nvPr>
            <p:ph idx="1"/>
          </p:nvPr>
        </p:nvSpPr>
        <p:spPr>
          <a:xfrm>
            <a:off x="457200" y="2564904"/>
            <a:ext cx="8229600" cy="3561259"/>
          </a:xfrm>
        </p:spPr>
        <p:txBody>
          <a:bodyPr/>
          <a:lstStyle/>
          <a:p>
            <a:pPr>
              <a:buNone/>
            </a:pPr>
            <a:r>
              <a:rPr lang="en-US" sz="4400" dirty="0" smtClean="0"/>
              <a:t>                           yes</a:t>
            </a:r>
          </a:p>
          <a:p>
            <a:pPr>
              <a:buNone/>
            </a:pPr>
            <a:endParaRPr lang="en-US" sz="4400" dirty="0" smtClean="0"/>
          </a:p>
          <a:p>
            <a:pPr>
              <a:buNone/>
            </a:pPr>
            <a:r>
              <a:rPr lang="en-US" dirty="0" smtClean="0">
                <a:solidFill>
                  <a:srgbClr val="F9FBFD"/>
                </a:solidFill>
              </a:rPr>
              <a:t>   e.g. e</a:t>
            </a:r>
            <a:r>
              <a:rPr lang="en-US" baseline="30000" dirty="0" smtClean="0">
                <a:solidFill>
                  <a:srgbClr val="F9FBFD"/>
                </a:solidFill>
              </a:rPr>
              <a:t>+</a:t>
            </a:r>
            <a:r>
              <a:rPr lang="en-US" dirty="0" smtClean="0">
                <a:solidFill>
                  <a:srgbClr val="F9FBFD"/>
                </a:solidFill>
              </a:rPr>
              <a:t> - </a:t>
            </a:r>
            <a:r>
              <a:rPr lang="en-US" dirty="0" smtClean="0">
                <a:solidFill>
                  <a:srgbClr val="F9FBFD"/>
                </a:solidFill>
              </a:rPr>
              <a:t>e</a:t>
            </a:r>
            <a:r>
              <a:rPr lang="en-US" baseline="30000" dirty="0" smtClean="0">
                <a:solidFill>
                  <a:srgbClr val="F9FBFD"/>
                </a:solidFill>
              </a:rPr>
              <a:t>- </a:t>
            </a:r>
            <a:r>
              <a:rPr lang="en-US" dirty="0" smtClean="0">
                <a:solidFill>
                  <a:srgbClr val="F9FBFD"/>
                </a:solidFill>
              </a:rPr>
              <a:t> collisions :</a:t>
            </a:r>
          </a:p>
          <a:p>
            <a:pPr>
              <a:buNone/>
            </a:pPr>
            <a:r>
              <a:rPr lang="en-US" dirty="0" smtClean="0">
                <a:solidFill>
                  <a:srgbClr val="FFFF00"/>
                </a:solidFill>
              </a:rPr>
              <a:t>particle </a:t>
            </a:r>
            <a:r>
              <a:rPr lang="en-US" dirty="0" err="1" smtClean="0">
                <a:solidFill>
                  <a:srgbClr val="FFFF00"/>
                </a:solidFill>
              </a:rPr>
              <a:t>abundancies</a:t>
            </a:r>
            <a:r>
              <a:rPr lang="en-US" dirty="0" smtClean="0">
                <a:solidFill>
                  <a:srgbClr val="FFFF00"/>
                </a:solidFill>
              </a:rPr>
              <a:t> close to thermal , </a:t>
            </a:r>
          </a:p>
          <a:p>
            <a:pPr>
              <a:buNone/>
            </a:pPr>
            <a:r>
              <a:rPr lang="en-US" dirty="0" smtClean="0">
                <a:solidFill>
                  <a:srgbClr val="FFFF00"/>
                </a:solidFill>
              </a:rPr>
              <a:t>momentum </a:t>
            </a:r>
            <a:r>
              <a:rPr lang="en-US" dirty="0" err="1" smtClean="0">
                <a:solidFill>
                  <a:srgbClr val="FFFF00"/>
                </a:solidFill>
              </a:rPr>
              <a:t>disributions</a:t>
            </a:r>
            <a:r>
              <a:rPr lang="en-US" dirty="0" smtClean="0">
                <a:solidFill>
                  <a:srgbClr val="FFFF00"/>
                </a:solidFill>
              </a:rPr>
              <a:t> not</a:t>
            </a:r>
            <a:endParaRPr lang="de-DE"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lstStyle/>
          <a:p>
            <a:r>
              <a:rPr lang="en-US" sz="3600" dirty="0" smtClean="0">
                <a:solidFill>
                  <a:srgbClr val="79DCFF"/>
                </a:solidFill>
              </a:rPr>
              <a:t>Is there always a common temperature T in pre-</a:t>
            </a:r>
            <a:r>
              <a:rPr lang="en-US" sz="3600" dirty="0" err="1" smtClean="0">
                <a:solidFill>
                  <a:srgbClr val="79DCFF"/>
                </a:solidFill>
              </a:rPr>
              <a:t>thermalized</a:t>
            </a:r>
            <a:r>
              <a:rPr lang="en-US" sz="3600" dirty="0" smtClean="0">
                <a:solidFill>
                  <a:srgbClr val="79DCFF"/>
                </a:solidFill>
              </a:rPr>
              <a:t> state ?</a:t>
            </a:r>
            <a:endParaRPr lang="de-DE" sz="3600" dirty="0">
              <a:solidFill>
                <a:srgbClr val="79DCFF"/>
              </a:solidFill>
            </a:endParaRPr>
          </a:p>
        </p:txBody>
      </p:sp>
      <p:sp>
        <p:nvSpPr>
          <p:cNvPr id="3" name="Inhaltsplatzhalter 2"/>
          <p:cNvSpPr>
            <a:spLocks noGrp="1"/>
          </p:cNvSpPr>
          <p:nvPr>
            <p:ph idx="1"/>
          </p:nvPr>
        </p:nvSpPr>
        <p:spPr>
          <a:xfrm>
            <a:off x="457200" y="1916832"/>
            <a:ext cx="8229600" cy="4209331"/>
          </a:xfrm>
        </p:spPr>
        <p:txBody>
          <a:bodyPr/>
          <a:lstStyle/>
          <a:p>
            <a:pPr>
              <a:buNone/>
            </a:pPr>
            <a:r>
              <a:rPr lang="en-US" dirty="0" smtClean="0"/>
              <a:t>                                 </a:t>
            </a:r>
            <a:r>
              <a:rPr lang="en-US" sz="4000" dirty="0" smtClean="0"/>
              <a:t>no</a:t>
            </a:r>
            <a:endParaRPr lang="en-US" dirty="0" smtClean="0"/>
          </a:p>
          <a:p>
            <a:pPr>
              <a:buNone/>
            </a:pPr>
            <a:endParaRPr lang="en-US" dirty="0" smtClean="0"/>
          </a:p>
          <a:p>
            <a:pPr>
              <a:buNone/>
            </a:pPr>
            <a:endParaRPr lang="en-US" dirty="0" smtClean="0"/>
          </a:p>
          <a:p>
            <a:pPr>
              <a:buNone/>
            </a:pPr>
            <a:r>
              <a:rPr lang="en-US" dirty="0" smtClean="0"/>
              <a:t>e.g. two components with weak coupling</a:t>
            </a:r>
          </a:p>
          <a:p>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lstStyle/>
          <a:p>
            <a:r>
              <a:rPr lang="en-US" sz="3600" dirty="0" smtClean="0">
                <a:solidFill>
                  <a:srgbClr val="79DCFF"/>
                </a:solidFill>
              </a:rPr>
              <a:t>D</a:t>
            </a:r>
            <a:r>
              <a:rPr lang="en-US" sz="3600" dirty="0" smtClean="0">
                <a:solidFill>
                  <a:srgbClr val="79DCFF"/>
                </a:solidFill>
              </a:rPr>
              <a:t>oes one always reach thermal equilibrium for time going to  infinity ?</a:t>
            </a:r>
            <a:endParaRPr lang="de-DE" sz="3600" dirty="0">
              <a:solidFill>
                <a:srgbClr val="79DCFF"/>
              </a:solidFill>
            </a:endParaRPr>
          </a:p>
        </p:txBody>
      </p:sp>
      <p:sp>
        <p:nvSpPr>
          <p:cNvPr id="3" name="Inhaltsplatzhalter 2"/>
          <p:cNvSpPr>
            <a:spLocks noGrp="1"/>
          </p:cNvSpPr>
          <p:nvPr>
            <p:ph idx="1"/>
          </p:nvPr>
        </p:nvSpPr>
        <p:spPr>
          <a:xfrm>
            <a:off x="457200" y="1988840"/>
            <a:ext cx="8229600" cy="4137323"/>
          </a:xfrm>
        </p:spPr>
        <p:txBody>
          <a:bodyPr/>
          <a:lstStyle/>
          <a:p>
            <a:pPr>
              <a:buNone/>
            </a:pPr>
            <a:r>
              <a:rPr lang="en-US" sz="4000" dirty="0" smtClean="0"/>
              <a:t>                           no</a:t>
            </a:r>
          </a:p>
          <a:p>
            <a:pPr>
              <a:buNone/>
            </a:pPr>
            <a:endParaRPr lang="en-US" dirty="0" smtClean="0"/>
          </a:p>
          <a:p>
            <a:pPr>
              <a:buNone/>
            </a:pPr>
            <a:r>
              <a:rPr lang="en-US" dirty="0" smtClean="0"/>
              <a:t>simple obstructions : initial energy distribution</a:t>
            </a:r>
          </a:p>
          <a:p>
            <a:pPr>
              <a:buNone/>
            </a:pPr>
            <a:r>
              <a:rPr lang="en-US" dirty="0" smtClean="0"/>
              <a:t>exact non-thermal fixed points are possible</a:t>
            </a:r>
          </a:p>
          <a:p>
            <a:pPr>
              <a:buNone/>
            </a:pPr>
            <a:r>
              <a:rPr lang="en-US" dirty="0" smtClean="0"/>
              <a:t>instabilities from long-range forces ( gravity )</a:t>
            </a:r>
          </a:p>
          <a:p>
            <a:pPr>
              <a:buNone/>
            </a:pPr>
            <a:endParaRPr lang="en-US" dirty="0" smtClean="0"/>
          </a:p>
          <a:p>
            <a:pPr>
              <a:buNone/>
            </a:pPr>
            <a:r>
              <a:rPr lang="en-US" dirty="0" smtClean="0"/>
              <a:t>in practice : </a:t>
            </a:r>
            <a:r>
              <a:rPr lang="en-US" dirty="0" err="1" smtClean="0"/>
              <a:t>metastable</a:t>
            </a:r>
            <a:r>
              <a:rPr lang="en-US" dirty="0" smtClean="0"/>
              <a:t> states</a:t>
            </a:r>
          </a:p>
          <a:p>
            <a:pPr>
              <a:buNone/>
            </a:pPr>
            <a:endParaRPr lang="en-US" dirty="0" smtClean="0"/>
          </a:p>
          <a:p>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smtClean="0">
                <a:solidFill>
                  <a:srgbClr val="79DCFF"/>
                </a:solidFill>
              </a:rPr>
              <a:t>role and limitation of </a:t>
            </a:r>
            <a:br>
              <a:rPr lang="en-US" sz="4000" dirty="0" smtClean="0">
                <a:solidFill>
                  <a:srgbClr val="79DCFF"/>
                </a:solidFill>
              </a:rPr>
            </a:br>
            <a:r>
              <a:rPr lang="en-US" sz="4000" dirty="0" smtClean="0">
                <a:solidFill>
                  <a:srgbClr val="79DCFF"/>
                </a:solidFill>
              </a:rPr>
              <a:t>linear response theory ?</a:t>
            </a:r>
            <a:endParaRPr lang="de-DE" sz="4000" dirty="0">
              <a:solidFill>
                <a:srgbClr val="79DCFF"/>
              </a:solidFill>
            </a:endParaRPr>
          </a:p>
        </p:txBody>
      </p:sp>
      <p:sp>
        <p:nvSpPr>
          <p:cNvPr id="3" name="Inhaltsplatzhalter 2"/>
          <p:cNvSpPr>
            <a:spLocks noGrp="1"/>
          </p:cNvSpPr>
          <p:nvPr>
            <p:ph idx="1"/>
          </p:nvPr>
        </p:nvSpPr>
        <p:spPr>
          <a:xfrm>
            <a:off x="457200" y="1916832"/>
            <a:ext cx="8229600" cy="4209331"/>
          </a:xfrm>
        </p:spPr>
        <p:txBody>
          <a:bodyPr/>
          <a:lstStyle/>
          <a:p>
            <a:r>
              <a:rPr lang="en-US" dirty="0" smtClean="0"/>
              <a:t>fails for approach to thermal equilibrium</a:t>
            </a:r>
          </a:p>
          <a:p>
            <a:r>
              <a:rPr lang="en-US" dirty="0" smtClean="0"/>
              <a:t>time scales of linear response are often characteristic scales for </a:t>
            </a:r>
            <a:r>
              <a:rPr lang="en-US" dirty="0" err="1" smtClean="0"/>
              <a:t>prethermalization</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2771800" y="3933056"/>
            <a:ext cx="3240360" cy="2752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conclusions</a:t>
            </a:r>
            <a:endParaRPr lang="de-DE" dirty="0">
              <a:solidFill>
                <a:srgbClr val="79DCFF"/>
              </a:solidFill>
            </a:endParaRPr>
          </a:p>
        </p:txBody>
      </p:sp>
      <p:sp>
        <p:nvSpPr>
          <p:cNvPr id="3" name="Inhaltsplatzhalter 2"/>
          <p:cNvSpPr>
            <a:spLocks noGrp="1"/>
          </p:cNvSpPr>
          <p:nvPr>
            <p:ph idx="1"/>
          </p:nvPr>
        </p:nvSpPr>
        <p:spPr/>
        <p:txBody>
          <a:bodyPr/>
          <a:lstStyle/>
          <a:p>
            <a:r>
              <a:rPr lang="en-US" dirty="0" smtClean="0"/>
              <a:t>Approach to thermal equilibrium is a complex process involving very different time scales.</a:t>
            </a:r>
          </a:p>
          <a:p>
            <a:r>
              <a:rPr lang="en-US" dirty="0" smtClean="0"/>
              <a:t>This holds already for simple models as scalar field theory.</a:t>
            </a:r>
          </a:p>
          <a:p>
            <a:r>
              <a:rPr lang="en-US" dirty="0" smtClean="0"/>
              <a:t>Observation sees often only early stages , not equilibrium state : </a:t>
            </a:r>
            <a:r>
              <a:rPr lang="en-US" dirty="0" err="1" smtClean="0"/>
              <a:t>prethermalization</a:t>
            </a:r>
            <a:r>
              <a:rPr lang="en-US" dirty="0" smtClean="0"/>
              <a:t>.</a:t>
            </a:r>
          </a:p>
          <a:p>
            <a:r>
              <a:rPr lang="en-US" dirty="0" err="1" smtClean="0"/>
              <a:t>Prethermalization</a:t>
            </a:r>
            <a:r>
              <a:rPr lang="en-US" dirty="0" smtClean="0"/>
              <a:t> can be characterized by partial fixed points in flow of correlation </a:t>
            </a:r>
            <a:r>
              <a:rPr lang="en-US" dirty="0" err="1" smtClean="0"/>
              <a:t>functons</a:t>
            </a:r>
            <a:r>
              <a:rPr lang="en-US" dirty="0" smtClean="0"/>
              <a:t>.</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chemeClr val="accent1">
                    <a:lumMod val="40000"/>
                    <a:lumOff val="60000"/>
                  </a:schemeClr>
                </a:solidFill>
              </a:rPr>
              <a:t>Hadron</a:t>
            </a:r>
            <a:r>
              <a:rPr lang="en-US" dirty="0" smtClean="0">
                <a:solidFill>
                  <a:schemeClr val="accent1">
                    <a:lumMod val="40000"/>
                    <a:lumOff val="60000"/>
                  </a:schemeClr>
                </a:solidFill>
              </a:rPr>
              <a:t> </a:t>
            </a:r>
            <a:r>
              <a:rPr lang="en-US" dirty="0" err="1" smtClean="0">
                <a:solidFill>
                  <a:schemeClr val="accent1">
                    <a:lumMod val="40000"/>
                    <a:lumOff val="60000"/>
                  </a:schemeClr>
                </a:solidFill>
              </a:rPr>
              <a:t>abundancies</a:t>
            </a:r>
            <a:r>
              <a:rPr lang="en-US" dirty="0" smtClean="0">
                <a:solidFill>
                  <a:schemeClr val="accent1">
                    <a:lumMod val="40000"/>
                    <a:lumOff val="60000"/>
                  </a:schemeClr>
                </a:solidFill>
              </a:rPr>
              <a:t> in </a:t>
            </a:r>
            <a:br>
              <a:rPr lang="en-US" dirty="0" smtClean="0">
                <a:solidFill>
                  <a:schemeClr val="accent1">
                    <a:lumMod val="40000"/>
                    <a:lumOff val="60000"/>
                  </a:schemeClr>
                </a:solidFill>
              </a:rPr>
            </a:br>
            <a:r>
              <a:rPr lang="en-US" dirty="0" smtClean="0">
                <a:solidFill>
                  <a:schemeClr val="accent1">
                    <a:lumMod val="40000"/>
                    <a:lumOff val="60000"/>
                  </a:schemeClr>
                </a:solidFill>
              </a:rPr>
              <a:t>e</a:t>
            </a:r>
            <a:r>
              <a:rPr lang="en-US" baseline="30000" dirty="0" smtClean="0">
                <a:solidFill>
                  <a:schemeClr val="accent1">
                    <a:lumMod val="40000"/>
                    <a:lumOff val="60000"/>
                  </a:schemeClr>
                </a:solidFill>
              </a:rPr>
              <a:t>+</a:t>
            </a:r>
            <a:r>
              <a:rPr lang="en-US" dirty="0" smtClean="0">
                <a:solidFill>
                  <a:schemeClr val="accent1">
                    <a:lumMod val="40000"/>
                    <a:lumOff val="60000"/>
                  </a:schemeClr>
                </a:solidFill>
              </a:rPr>
              <a:t> - e</a:t>
            </a:r>
            <a:r>
              <a:rPr lang="en-US" baseline="30000" dirty="0" smtClean="0">
                <a:solidFill>
                  <a:schemeClr val="accent1">
                    <a:lumMod val="40000"/>
                    <a:lumOff val="60000"/>
                  </a:schemeClr>
                </a:solidFill>
              </a:rPr>
              <a:t>-</a:t>
            </a:r>
            <a:r>
              <a:rPr lang="en-US" dirty="0" smtClean="0">
                <a:solidFill>
                  <a:schemeClr val="accent1">
                    <a:lumMod val="40000"/>
                    <a:lumOff val="60000"/>
                  </a:schemeClr>
                </a:solidFill>
              </a:rPr>
              <a:t> collisions</a:t>
            </a:r>
            <a:endParaRPr lang="de-DE" dirty="0">
              <a:solidFill>
                <a:schemeClr val="accent1">
                  <a:lumMod val="40000"/>
                  <a:lumOff val="60000"/>
                </a:schemeClr>
              </a:solidFill>
            </a:endParaRPr>
          </a:p>
        </p:txBody>
      </p:sp>
      <p:pic>
        <p:nvPicPr>
          <p:cNvPr id="37890" name="Picture 2"/>
          <p:cNvPicPr>
            <a:picLocks noChangeAspect="1" noChangeArrowheads="1"/>
          </p:cNvPicPr>
          <p:nvPr/>
        </p:nvPicPr>
        <p:blipFill>
          <a:blip r:embed="rId2" cstate="print"/>
          <a:srcRect/>
          <a:stretch>
            <a:fillRect/>
          </a:stretch>
        </p:blipFill>
        <p:spPr bwMode="auto">
          <a:xfrm>
            <a:off x="1835696" y="1556792"/>
            <a:ext cx="5472608" cy="3524845"/>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1979712" y="5301208"/>
            <a:ext cx="4032448" cy="1310278"/>
          </a:xfrm>
          <a:prstGeom prst="rect">
            <a:avLst/>
          </a:prstGeom>
          <a:noFill/>
          <a:ln w="9525">
            <a:noFill/>
            <a:miter lim="800000"/>
            <a:headEnd/>
            <a:tailEnd/>
          </a:ln>
        </p:spPr>
      </p:pic>
      <p:sp>
        <p:nvSpPr>
          <p:cNvPr id="5" name="Textfeld 4"/>
          <p:cNvSpPr txBox="1"/>
          <p:nvPr/>
        </p:nvSpPr>
        <p:spPr>
          <a:xfrm>
            <a:off x="6588224" y="5805264"/>
            <a:ext cx="1349087" cy="461665"/>
          </a:xfrm>
          <a:prstGeom prst="rect">
            <a:avLst/>
          </a:prstGeom>
          <a:noFill/>
        </p:spPr>
        <p:txBody>
          <a:bodyPr wrap="none" rtlCol="0">
            <a:spAutoFit/>
          </a:bodyPr>
          <a:lstStyle/>
          <a:p>
            <a:r>
              <a:rPr lang="en-US" sz="2400" dirty="0" err="1" smtClean="0"/>
              <a:t>Becattini</a:t>
            </a:r>
            <a:endParaRPr lang="de-DE"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9DCFF"/>
                </a:solidFill>
              </a:rPr>
              <a:t>time flow of correlation functions</a:t>
            </a:r>
            <a:endParaRPr lang="de-DE" dirty="0">
              <a:solidFill>
                <a:srgbClr val="79DCFF"/>
              </a:solidFill>
            </a:endParaRPr>
          </a:p>
        </p:txBody>
      </p:sp>
      <p:sp>
        <p:nvSpPr>
          <p:cNvPr id="4" name="Textfeld 3"/>
          <p:cNvSpPr txBox="1"/>
          <p:nvPr/>
        </p:nvSpPr>
        <p:spPr>
          <a:xfrm>
            <a:off x="1043608" y="5085184"/>
            <a:ext cx="5575372" cy="1569660"/>
          </a:xfrm>
          <a:prstGeom prst="rect">
            <a:avLst/>
          </a:prstGeom>
          <a:noFill/>
        </p:spPr>
        <p:txBody>
          <a:bodyPr wrap="square" rtlCol="0">
            <a:spAutoFit/>
          </a:bodyPr>
          <a:lstStyle/>
          <a:p>
            <a:r>
              <a:rPr lang="en-US" dirty="0" err="1" smtClean="0"/>
              <a:t>prethermalized</a:t>
            </a:r>
            <a:r>
              <a:rPr lang="en-US" dirty="0" smtClean="0"/>
              <a:t> state =</a:t>
            </a:r>
          </a:p>
          <a:p>
            <a:r>
              <a:rPr lang="en-US" dirty="0" smtClean="0"/>
              <a:t>partial fixed point in space of </a:t>
            </a:r>
          </a:p>
          <a:p>
            <a:r>
              <a:rPr lang="en-US" dirty="0" smtClean="0"/>
              <a:t>correlation </a:t>
            </a:r>
            <a:r>
              <a:rPr lang="en-US" dirty="0" smtClean="0"/>
              <a:t>functions</a:t>
            </a:r>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2339752" y="1340768"/>
            <a:ext cx="4320480" cy="3670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6496050" y="5572125"/>
            <a:ext cx="850900" cy="579438"/>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end</a:t>
            </a:r>
            <a:endParaRPr lang="de-DE">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051720" y="721638"/>
            <a:ext cx="4824535" cy="5668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123728" y="476672"/>
            <a:ext cx="4680386" cy="619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339752" y="619125"/>
            <a:ext cx="4165823" cy="6053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339752" y="149261"/>
            <a:ext cx="4392488" cy="6668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93520" y="69577"/>
            <a:ext cx="4510728" cy="6788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483768" y="357914"/>
            <a:ext cx="4680520" cy="65000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835696" y="755391"/>
            <a:ext cx="5184575" cy="566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chemeClr val="accent1">
                    <a:lumMod val="40000"/>
                    <a:lumOff val="60000"/>
                  </a:schemeClr>
                </a:solidFill>
              </a:rPr>
              <a:t>Hadron</a:t>
            </a:r>
            <a:r>
              <a:rPr lang="en-US" dirty="0" smtClean="0">
                <a:solidFill>
                  <a:schemeClr val="accent1">
                    <a:lumMod val="40000"/>
                    <a:lumOff val="60000"/>
                  </a:schemeClr>
                </a:solidFill>
              </a:rPr>
              <a:t> </a:t>
            </a:r>
            <a:r>
              <a:rPr lang="en-US" dirty="0" err="1" smtClean="0">
                <a:solidFill>
                  <a:schemeClr val="accent1">
                    <a:lumMod val="40000"/>
                    <a:lumOff val="60000"/>
                  </a:schemeClr>
                </a:solidFill>
              </a:rPr>
              <a:t>abundancies</a:t>
            </a:r>
            <a:r>
              <a:rPr lang="en-US" dirty="0" smtClean="0">
                <a:solidFill>
                  <a:schemeClr val="accent1">
                    <a:lumMod val="40000"/>
                    <a:lumOff val="60000"/>
                  </a:schemeClr>
                </a:solidFill>
              </a:rPr>
              <a:t> in </a:t>
            </a:r>
            <a:br>
              <a:rPr lang="en-US" dirty="0" smtClean="0">
                <a:solidFill>
                  <a:schemeClr val="accent1">
                    <a:lumMod val="40000"/>
                    <a:lumOff val="60000"/>
                  </a:schemeClr>
                </a:solidFill>
              </a:rPr>
            </a:br>
            <a:r>
              <a:rPr lang="en-US" dirty="0" smtClean="0">
                <a:solidFill>
                  <a:schemeClr val="accent1">
                    <a:lumMod val="40000"/>
                    <a:lumOff val="60000"/>
                  </a:schemeClr>
                </a:solidFill>
              </a:rPr>
              <a:t>e</a:t>
            </a:r>
            <a:r>
              <a:rPr lang="en-US" baseline="30000" dirty="0" smtClean="0">
                <a:solidFill>
                  <a:schemeClr val="accent1">
                    <a:lumMod val="40000"/>
                    <a:lumOff val="60000"/>
                  </a:schemeClr>
                </a:solidFill>
              </a:rPr>
              <a:t>+</a:t>
            </a:r>
            <a:r>
              <a:rPr lang="en-US" dirty="0" smtClean="0">
                <a:solidFill>
                  <a:schemeClr val="accent1">
                    <a:lumMod val="40000"/>
                    <a:lumOff val="60000"/>
                  </a:schemeClr>
                </a:solidFill>
              </a:rPr>
              <a:t> - e</a:t>
            </a:r>
            <a:r>
              <a:rPr lang="en-US" baseline="30000" dirty="0" smtClean="0">
                <a:solidFill>
                  <a:schemeClr val="accent1">
                    <a:lumMod val="40000"/>
                    <a:lumOff val="60000"/>
                  </a:schemeClr>
                </a:solidFill>
              </a:rPr>
              <a:t>-</a:t>
            </a:r>
            <a:r>
              <a:rPr lang="en-US" dirty="0" smtClean="0">
                <a:solidFill>
                  <a:schemeClr val="accent1">
                    <a:lumMod val="40000"/>
                    <a:lumOff val="60000"/>
                  </a:schemeClr>
                </a:solidFill>
              </a:rPr>
              <a:t> collisions</a:t>
            </a:r>
            <a:endParaRPr lang="de-DE" dirty="0">
              <a:solidFill>
                <a:schemeClr val="accent1">
                  <a:lumMod val="40000"/>
                  <a:lumOff val="60000"/>
                </a:schemeClr>
              </a:solidFill>
            </a:endParaRPr>
          </a:p>
        </p:txBody>
      </p:sp>
      <p:pic>
        <p:nvPicPr>
          <p:cNvPr id="37890" name="Picture 2"/>
          <p:cNvPicPr>
            <a:picLocks noChangeAspect="1" noChangeArrowheads="1"/>
          </p:cNvPicPr>
          <p:nvPr/>
        </p:nvPicPr>
        <p:blipFill>
          <a:blip r:embed="rId2" cstate="print"/>
          <a:srcRect/>
          <a:stretch>
            <a:fillRect/>
          </a:stretch>
        </p:blipFill>
        <p:spPr bwMode="auto">
          <a:xfrm>
            <a:off x="2627784" y="1958334"/>
            <a:ext cx="3816424" cy="2458116"/>
          </a:xfrm>
          <a:prstGeom prst="rect">
            <a:avLst/>
          </a:prstGeom>
          <a:noFill/>
          <a:ln w="9525">
            <a:noFill/>
            <a:miter lim="800000"/>
            <a:headEnd/>
            <a:tailEnd/>
          </a:ln>
        </p:spPr>
      </p:pic>
      <p:sp>
        <p:nvSpPr>
          <p:cNvPr id="6" name="Textfeld 5"/>
          <p:cNvSpPr txBox="1"/>
          <p:nvPr/>
        </p:nvSpPr>
        <p:spPr>
          <a:xfrm>
            <a:off x="467544" y="4797152"/>
            <a:ext cx="8496944" cy="1569660"/>
          </a:xfrm>
          <a:prstGeom prst="rect">
            <a:avLst/>
          </a:prstGeom>
          <a:noFill/>
        </p:spPr>
        <p:txBody>
          <a:bodyPr wrap="square" rtlCol="0">
            <a:spAutoFit/>
          </a:bodyPr>
          <a:lstStyle/>
          <a:p>
            <a:r>
              <a:rPr lang="en-US" dirty="0" smtClean="0">
                <a:solidFill>
                  <a:srgbClr val="FFFF00"/>
                </a:solidFill>
                <a:latin typeface="Arial" pitchFamily="34" charset="0"/>
              </a:rPr>
              <a:t>not thermal equilibrium !</a:t>
            </a:r>
          </a:p>
          <a:p>
            <a:r>
              <a:rPr lang="en-US" dirty="0" smtClean="0">
                <a:solidFill>
                  <a:srgbClr val="FFFF00"/>
                </a:solidFill>
                <a:latin typeface="Arial" pitchFamily="34" charset="0"/>
              </a:rPr>
              <a:t>no substantial scattering of produced hadrons</a:t>
            </a:r>
          </a:p>
          <a:p>
            <a:r>
              <a:rPr lang="en-US" dirty="0" smtClean="0">
                <a:solidFill>
                  <a:srgbClr val="FFFF00"/>
                </a:solidFill>
                <a:latin typeface="Arial" pitchFamily="34" charset="0"/>
              </a:rPr>
              <a:t>no Boltzmann equations apply </a:t>
            </a:r>
            <a:endParaRPr lang="de-DE"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7143" t="52693" r="21190" b="3378"/>
          <a:stretch>
            <a:fillRect/>
          </a:stretch>
        </p:blipFill>
        <p:spPr bwMode="auto">
          <a:xfrm>
            <a:off x="250825" y="2852738"/>
            <a:ext cx="4268788" cy="331311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l="7143" t="54732" r="19405" b="2069"/>
          <a:stretch>
            <a:fillRect/>
          </a:stretch>
        </p:blipFill>
        <p:spPr bwMode="auto">
          <a:xfrm>
            <a:off x="4787900" y="2852738"/>
            <a:ext cx="4235450" cy="3321050"/>
          </a:xfrm>
          <a:prstGeom prst="rect">
            <a:avLst/>
          </a:prstGeom>
          <a:noFill/>
          <a:ln w="9525">
            <a:noFill/>
            <a:miter lim="800000"/>
            <a:headEnd/>
            <a:tailEnd/>
          </a:ln>
        </p:spPr>
      </p:pic>
      <p:sp>
        <p:nvSpPr>
          <p:cNvPr id="337924" name="Rectangle 4"/>
          <p:cNvSpPr>
            <a:spLocks noGrp="1" noChangeArrowheads="1"/>
          </p:cNvSpPr>
          <p:nvPr>
            <p:ph type="title"/>
          </p:nvPr>
        </p:nvSpPr>
        <p:spPr/>
        <p:txBody>
          <a:bodyPr/>
          <a:lstStyle/>
          <a:p>
            <a:pPr eaLnBrk="1" hangingPunct="1">
              <a:defRPr/>
            </a:pPr>
            <a:r>
              <a:rPr lang="en-US" sz="4800" dirty="0" err="1" smtClean="0">
                <a:solidFill>
                  <a:schemeClr val="accent1">
                    <a:lumMod val="60000"/>
                    <a:lumOff val="40000"/>
                  </a:schemeClr>
                </a:solidFill>
              </a:rPr>
              <a:t>Prethermalization</a:t>
            </a:r>
            <a:endParaRPr lang="de-DE" sz="4800" dirty="0" smtClean="0">
              <a:solidFill>
                <a:schemeClr val="accent1">
                  <a:lumMod val="60000"/>
                  <a:lumOff val="40000"/>
                </a:schemeClr>
              </a:solidFill>
            </a:endParaRPr>
          </a:p>
        </p:txBody>
      </p:sp>
      <p:sp>
        <p:nvSpPr>
          <p:cNvPr id="337925" name="Text Box 5"/>
          <p:cNvSpPr txBox="1">
            <a:spLocks noChangeArrowheads="1"/>
          </p:cNvSpPr>
          <p:nvPr/>
        </p:nvSpPr>
        <p:spPr bwMode="auto">
          <a:xfrm>
            <a:off x="3563888" y="1733550"/>
            <a:ext cx="4464495" cy="523220"/>
          </a:xfrm>
          <a:prstGeom prst="rect">
            <a:avLst/>
          </a:prstGeom>
          <a:solidFill>
            <a:schemeClr val="bg1"/>
          </a:solidFill>
          <a:ln w="9525">
            <a:noFill/>
            <a:miter lim="800000"/>
            <a:headEnd/>
            <a:tailEnd/>
          </a:ln>
          <a:effectLst/>
        </p:spPr>
        <p:txBody>
          <a:bodyPr wrap="square">
            <a:spAutoFit/>
          </a:bodyPr>
          <a:lstStyle/>
          <a:p>
            <a:pPr>
              <a:defRPr/>
            </a:pPr>
            <a:r>
              <a:rPr lang="en-US" sz="2800" dirty="0" err="1">
                <a:effectLst>
                  <a:outerShdw blurRad="38100" dist="38100" dir="2700000" algn="tl">
                    <a:srgbClr val="000000"/>
                  </a:outerShdw>
                </a:effectLst>
              </a:rPr>
              <a:t>J.Berges</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Sz.Borsanyi</a:t>
            </a:r>
            <a:r>
              <a:rPr lang="en-US" sz="2800" dirty="0" smtClean="0">
                <a:effectLst>
                  <a:outerShdw blurRad="38100" dist="38100" dir="2700000" algn="tl">
                    <a:srgbClr val="000000"/>
                  </a:outerShdw>
                </a:effectLst>
              </a:rPr>
              <a:t>, CW</a:t>
            </a:r>
            <a:endParaRPr lang="de-DE" sz="2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solidFill>
                  <a:schemeClr val="accent1">
                    <a:lumMod val="40000"/>
                    <a:lumOff val="60000"/>
                  </a:schemeClr>
                </a:solidFill>
              </a:rPr>
              <a:t>Thermal equilibrium</a:t>
            </a:r>
            <a:endParaRPr lang="de-DE" dirty="0">
              <a:solidFill>
                <a:schemeClr val="accent1">
                  <a:lumMod val="40000"/>
                  <a:lumOff val="60000"/>
                </a:schemeClr>
              </a:solidFill>
            </a:endParaRPr>
          </a:p>
        </p:txBody>
      </p:sp>
      <p:sp>
        <p:nvSpPr>
          <p:cNvPr id="4" name="Inhaltsplatzhalter 3"/>
          <p:cNvSpPr>
            <a:spLocks noGrp="1"/>
          </p:cNvSpPr>
          <p:nvPr>
            <p:ph idx="1"/>
          </p:nvPr>
        </p:nvSpPr>
        <p:spPr>
          <a:xfrm>
            <a:off x="457200" y="2276872"/>
            <a:ext cx="8363272" cy="3849291"/>
          </a:xfrm>
        </p:spPr>
        <p:txBody>
          <a:bodyPr/>
          <a:lstStyle/>
          <a:p>
            <a:pPr>
              <a:buNone/>
            </a:pPr>
            <a:r>
              <a:rPr lang="en-US" dirty="0" smtClean="0">
                <a:solidFill>
                  <a:srgbClr val="FFFF00"/>
                </a:solidFill>
                <a:latin typeface="Arial" pitchFamily="34" charset="0"/>
              </a:rPr>
              <a:t>only</a:t>
            </a:r>
            <a:r>
              <a:rPr lang="en-US" dirty="0" smtClean="0">
                <a:solidFill>
                  <a:srgbClr val="FFFF00"/>
                </a:solidFill>
              </a:rPr>
              <a:t> </a:t>
            </a:r>
            <a:r>
              <a:rPr lang="en-US" dirty="0" smtClean="0">
                <a:solidFill>
                  <a:srgbClr val="FFFF00"/>
                </a:solidFill>
                <a:latin typeface="Arial" pitchFamily="34" charset="0"/>
              </a:rPr>
              <a:t>one parameter characterizes distribution functions and correlations : temperature T</a:t>
            </a:r>
          </a:p>
          <a:p>
            <a:pPr>
              <a:buNone/>
            </a:pPr>
            <a:endParaRPr lang="en-US" sz="2800" dirty="0" smtClean="0">
              <a:latin typeface="Arial" pitchFamily="34" charset="0"/>
            </a:endParaRPr>
          </a:p>
          <a:p>
            <a:pPr>
              <a:buNone/>
            </a:pPr>
            <a:r>
              <a:rPr lang="en-US" sz="2800" dirty="0" smtClean="0">
                <a:latin typeface="Arial" pitchFamily="34" charset="0"/>
              </a:rPr>
              <a:t>   ( several parameters if other quantities   besides energy E are conserved , e.g. chemical potential</a:t>
            </a:r>
            <a:r>
              <a:rPr lang="en-US" sz="2800" dirty="0" smtClean="0"/>
              <a:t> </a:t>
            </a:r>
            <a:r>
              <a:rPr lang="el-GR" sz="2800" dirty="0" smtClean="0">
                <a:latin typeface="Arial"/>
                <a:cs typeface="Arial"/>
              </a:rPr>
              <a:t>μ</a:t>
            </a:r>
            <a:r>
              <a:rPr lang="en-US" sz="2800" dirty="0" smtClean="0">
                <a:latin typeface="Arial"/>
                <a:cs typeface="Arial"/>
              </a:rPr>
              <a:t> or particle density n =N/V for conserved particle number N )</a:t>
            </a:r>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728192"/>
          </a:xfrm>
        </p:spPr>
        <p:txBody>
          <a:bodyPr/>
          <a:lstStyle/>
          <a:p>
            <a:r>
              <a:rPr lang="en-US" dirty="0" smtClean="0">
                <a:solidFill>
                  <a:schemeClr val="accent1">
                    <a:lumMod val="40000"/>
                    <a:lumOff val="60000"/>
                  </a:schemeClr>
                </a:solidFill>
              </a:rPr>
              <a:t>essence of </a:t>
            </a:r>
            <a:r>
              <a:rPr lang="en-US" dirty="0" err="1" smtClean="0">
                <a:solidFill>
                  <a:schemeClr val="accent1">
                    <a:lumMod val="40000"/>
                    <a:lumOff val="60000"/>
                  </a:schemeClr>
                </a:solidFill>
              </a:rPr>
              <a:t>thermalization</a:t>
            </a:r>
            <a:endParaRPr lang="de-DE" dirty="0">
              <a:solidFill>
                <a:schemeClr val="accent1">
                  <a:lumMod val="40000"/>
                  <a:lumOff val="60000"/>
                </a:schemeClr>
              </a:solidFill>
            </a:endParaRPr>
          </a:p>
        </p:txBody>
      </p:sp>
      <p:sp>
        <p:nvSpPr>
          <p:cNvPr id="3" name="Inhaltsplatzhalter 2"/>
          <p:cNvSpPr>
            <a:spLocks noGrp="1"/>
          </p:cNvSpPr>
          <p:nvPr>
            <p:ph idx="1"/>
          </p:nvPr>
        </p:nvSpPr>
        <p:spPr>
          <a:xfrm>
            <a:off x="683568" y="2924944"/>
            <a:ext cx="8003232" cy="3201219"/>
          </a:xfrm>
        </p:spPr>
        <p:txBody>
          <a:bodyPr/>
          <a:lstStyle/>
          <a:p>
            <a:pPr>
              <a:buNone/>
            </a:pPr>
            <a:r>
              <a:rPr lang="en-US" sz="4000" dirty="0" smtClean="0">
                <a:solidFill>
                  <a:srgbClr val="FFFF00"/>
                </a:solidFill>
              </a:rPr>
              <a:t>loss of memory of details of initial state</a:t>
            </a:r>
          </a:p>
          <a:p>
            <a:pPr>
              <a:buNone/>
            </a:pPr>
            <a:endParaRPr lang="en-US" sz="3600" dirty="0" smtClean="0">
              <a:solidFill>
                <a:srgbClr val="FFFF00"/>
              </a:solidFill>
            </a:endParaRPr>
          </a:p>
          <a:p>
            <a:pPr>
              <a:buNone/>
            </a:pPr>
            <a:r>
              <a:rPr lang="en-US" dirty="0" smtClean="0">
                <a:solidFill>
                  <a:srgbClr val="F9FBFD"/>
                </a:solidFill>
              </a:rPr>
              <a:t>for fixed volume V : only energy E matters</a:t>
            </a:r>
            <a:endParaRPr lang="de-DE" dirty="0">
              <a:solidFill>
                <a:srgbClr val="F9FBFD"/>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heme/theme1.xml><?xml version="1.0" encoding="utf-8"?>
<a:theme xmlns:a="http://schemas.openxmlformats.org/drawingml/2006/main" name="Design1">
  <a:themeElements>
    <a:clrScheme name="Benutzerdefiniert 3">
      <a:dk1>
        <a:srgbClr val="000514"/>
      </a:dk1>
      <a:lt1>
        <a:srgbClr val="FFFF00"/>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84E0FF"/>
      </a:folHlink>
    </a:clrScheme>
    <a:fontScheme name="Stream">
      <a:majorFont>
        <a:latin typeface="Garamond"/>
        <a:ea typeface=""/>
        <a:cs typeface=""/>
      </a:majorFont>
      <a:minorFont>
        <a:latin typeface="Garamon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760</Words>
  <Application>Microsoft Office PowerPoint</Application>
  <PresentationFormat>Bildschirmpräsentation (4:3)</PresentationFormat>
  <Paragraphs>160</Paragraphs>
  <Slides>58</Slides>
  <Notes>0</Notes>
  <HiddenSlides>0</HiddenSlides>
  <MMClips>0</MMClips>
  <ScaleCrop>false</ScaleCrop>
  <HeadingPairs>
    <vt:vector size="4" baseType="variant">
      <vt:variant>
        <vt:lpstr>Design</vt:lpstr>
      </vt:variant>
      <vt:variant>
        <vt:i4>1</vt:i4>
      </vt:variant>
      <vt:variant>
        <vt:lpstr>Folientitel</vt:lpstr>
      </vt:variant>
      <vt:variant>
        <vt:i4>58</vt:i4>
      </vt:variant>
    </vt:vector>
  </HeadingPairs>
  <TitlesOfParts>
    <vt:vector size="59" baseType="lpstr">
      <vt:lpstr>Design1</vt:lpstr>
      <vt:lpstr>Prethermalization</vt:lpstr>
      <vt:lpstr>  Heavy ion collision</vt:lpstr>
      <vt:lpstr>       Hadron abundancies</vt:lpstr>
      <vt:lpstr> Hadron abundancies</vt:lpstr>
      <vt:lpstr>Hadron abundancies in  e+ - e- collisions</vt:lpstr>
      <vt:lpstr>Hadron abundancies in  e+ - e- collisions</vt:lpstr>
      <vt:lpstr>Prethermalization</vt:lpstr>
      <vt:lpstr>Thermal equilibrium</vt:lpstr>
      <vt:lpstr>essence of thermalization</vt:lpstr>
      <vt:lpstr>prethermalization</vt:lpstr>
      <vt:lpstr>prethermalization</vt:lpstr>
      <vt:lpstr>quantities to investigate</vt:lpstr>
      <vt:lpstr>reasons</vt:lpstr>
      <vt:lpstr>Boltzmann’s conjecture</vt:lpstr>
      <vt:lpstr>time flow of correlation functions</vt:lpstr>
      <vt:lpstr>time evolution of correlation functions</vt:lpstr>
      <vt:lpstr>time evolution of correlation functions</vt:lpstr>
      <vt:lpstr>hierarchical system of flow equations for correlation functions</vt:lpstr>
      <vt:lpstr>non-equilibrium effective action</vt:lpstr>
      <vt:lpstr>exact evolution equation</vt:lpstr>
      <vt:lpstr>cosmology : evolution of  density fluctuations</vt:lpstr>
      <vt:lpstr>baryonic accoustic peaks</vt:lpstr>
      <vt:lpstr>classical scalar field theory ( d=1)</vt:lpstr>
      <vt:lpstr>thermalization of  correlation functions</vt:lpstr>
      <vt:lpstr>classical scalar field theory ( d=1)</vt:lpstr>
      <vt:lpstr>truncation</vt:lpstr>
      <vt:lpstr>partial fixed points</vt:lpstr>
      <vt:lpstr>comparison of approximations</vt:lpstr>
      <vt:lpstr>quantum field theory</vt:lpstr>
      <vt:lpstr>extensions</vt:lpstr>
      <vt:lpstr>       Hadron abundancies in heavy ion collisions</vt:lpstr>
      <vt:lpstr>Is temperature defined ?  Does comparison with equilibrium critical temperature make sense ?</vt:lpstr>
      <vt:lpstr>Prethermalization</vt:lpstr>
      <vt:lpstr>Vastly different time scales</vt:lpstr>
      <vt:lpstr>      Thermal equilibration :       occupation numbers</vt:lpstr>
      <vt:lpstr>      Prethermalization    equation of state p/ε</vt:lpstr>
      <vt:lpstr>    different “temperatures”</vt:lpstr>
      <vt:lpstr>Mode temperature</vt:lpstr>
      <vt:lpstr>Folie 39</vt:lpstr>
      <vt:lpstr>       Kinetic equilibration before           chemical equilibration</vt:lpstr>
      <vt:lpstr>Once a temperature becomes stationary it takes the value of the equilibrium temperature.  Once chemical equilibration has been reached the chemical temperature equals the kinetic temperature and can be associated with the overall equilibrium temperature.  Comparison of chemical freeze out temperature with critical temperature of phase transition makes sense</vt:lpstr>
      <vt:lpstr>isotropization</vt:lpstr>
      <vt:lpstr>isotropization</vt:lpstr>
      <vt:lpstr>some questions</vt:lpstr>
      <vt:lpstr>Can pre-thermalized state be qualitatively different from thermal equilibrium state ?</vt:lpstr>
      <vt:lpstr>Is there always a common temperature T in pre-thermalized state ?</vt:lpstr>
      <vt:lpstr>Does one always reach thermal equilibrium for time going to  infinity ?</vt:lpstr>
      <vt:lpstr>role and limitation of  linear response theory ?</vt:lpstr>
      <vt:lpstr>conclusions</vt:lpstr>
      <vt:lpstr>time flow of correlation functions</vt:lpstr>
      <vt:lpstr>Folie 51</vt:lpstr>
      <vt:lpstr>Folie 52</vt:lpstr>
      <vt:lpstr>Folie 53</vt:lpstr>
      <vt:lpstr>Folie 54</vt:lpstr>
      <vt:lpstr>Folie 55</vt:lpstr>
      <vt:lpstr>Folie 56</vt:lpstr>
      <vt:lpstr>Folie 57</vt:lpstr>
      <vt:lpstr>Folie 58</vt:lpstr>
    </vt:vector>
  </TitlesOfParts>
  <Company>Theoretische Physik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QCD – from the vacuum to high temperature</dc:title>
  <dc:creator>C. Wetterich</dc:creator>
  <cp:lastModifiedBy>wetteric</cp:lastModifiedBy>
  <cp:revision>179</cp:revision>
  <dcterms:created xsi:type="dcterms:W3CDTF">2004-03-09T15:21:32Z</dcterms:created>
  <dcterms:modified xsi:type="dcterms:W3CDTF">2012-06-21T09:49:33Z</dcterms:modified>
</cp:coreProperties>
</file>