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embeddedFontLst>
    <p:embeddedFont>
      <p:font typeface="Nunito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font" Target="fonts/Nunito-bold.fntdata"/><Relationship Id="rId10" Type="http://schemas.openxmlformats.org/officeDocument/2006/relationships/slide" Target="slides/slide5.xml"/><Relationship Id="rId21" Type="http://schemas.openxmlformats.org/officeDocument/2006/relationships/font" Target="fonts/Nunito-regular.fntdata"/><Relationship Id="rId13" Type="http://schemas.openxmlformats.org/officeDocument/2006/relationships/slide" Target="slides/slide8.xml"/><Relationship Id="rId24" Type="http://schemas.openxmlformats.org/officeDocument/2006/relationships/font" Target="fonts/Nunito-boldItalic.fntdata"/><Relationship Id="rId12" Type="http://schemas.openxmlformats.org/officeDocument/2006/relationships/slide" Target="slides/slide7.xml"/><Relationship Id="rId23" Type="http://schemas.openxmlformats.org/officeDocument/2006/relationships/font" Target="fonts/Nunito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72aec154bc21f8e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172aec154bc21f8e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172aec154bc21f8e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172aec154bc21f8e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172aec154bc21f8e_4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172aec154bc21f8e_4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172aec154bc21f8e_4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172aec154bc21f8e_4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172aec154bc21f8e_4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Google Shape;213;g172aec154bc21f8e_4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172aec154bc21f8e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172aec154bc21f8e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72aec154bc21f8e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172aec154bc21f8e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72aec154bc21f8e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172aec154bc21f8e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72aec154bc21f8e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172aec154bc21f8e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72aec154bc21f8e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172aec154bc21f8e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172aec154bc21f8e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172aec154bc21f8e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172aec154bc21f8e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172aec154bc21f8e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172aec154bc21f8e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172aec154bc21f8e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172aec154bc21f8e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172aec154bc21f8e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Relationship Id="rId4" Type="http://schemas.openxmlformats.org/officeDocument/2006/relationships/image" Target="../media/image4.png"/><Relationship Id="rId5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9.jpg"/><Relationship Id="rId4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4250"/>
              <a:t>Die Physik um die Jahrhundertwende: von klassischen Theorien zu RT und  QM</a:t>
            </a:r>
            <a:endParaRPr sz="425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2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Der schwarze Strahler</a:t>
            </a:r>
            <a:endParaRPr/>
          </a:p>
        </p:txBody>
      </p:sp>
      <p:sp>
        <p:nvSpPr>
          <p:cNvPr id="188" name="Google Shape;188;p22"/>
          <p:cNvSpPr txBox="1"/>
          <p:nvPr>
            <p:ph idx="1" type="body"/>
          </p:nvPr>
        </p:nvSpPr>
        <p:spPr>
          <a:xfrm>
            <a:off x="819150" y="1414925"/>
            <a:ext cx="5796900" cy="322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Wien (1896): Formel für die Energieverteilung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fr"/>
              <a:t>nur für hohe Frequenzen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Rayleigh und Jeans (1900): Formel für Energiedichte auf Grundlage des Gleichverteilungssatzes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fr"/>
              <a:t>noch nicht allgemeingültig 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fr"/>
              <a:t>“Ultraviolettkatastrophe”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Plancksches Gesetz (1900):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fr"/>
              <a:t>für alle Frequenzen gültig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fr"/>
              <a:t>keine theoretische Begründung </a:t>
            </a:r>
            <a:endParaRPr/>
          </a:p>
        </p:txBody>
      </p:sp>
      <p:pic>
        <p:nvPicPr>
          <p:cNvPr id="189" name="Google Shape;189;p22"/>
          <p:cNvPicPr preferRelativeResize="0"/>
          <p:nvPr/>
        </p:nvPicPr>
        <p:blipFill rotWithShape="1">
          <a:blip r:embed="rId3">
            <a:alphaModFix/>
          </a:blip>
          <a:srcRect b="26665" l="0" r="0" t="23136"/>
          <a:stretch/>
        </p:blipFill>
        <p:spPr>
          <a:xfrm>
            <a:off x="6667700" y="1864457"/>
            <a:ext cx="2216525" cy="572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p22"/>
          <p:cNvPicPr preferRelativeResize="0"/>
          <p:nvPr/>
        </p:nvPicPr>
        <p:blipFill rotWithShape="1">
          <a:blip r:embed="rId4">
            <a:alphaModFix/>
          </a:blip>
          <a:srcRect b="30206" l="0" r="0" t="0"/>
          <a:stretch/>
        </p:blipFill>
        <p:spPr>
          <a:xfrm>
            <a:off x="6771250" y="1068232"/>
            <a:ext cx="2009424" cy="73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615896" y="2501411"/>
            <a:ext cx="2320126" cy="1179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3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Das Wirkungsquantum</a:t>
            </a:r>
            <a:endParaRPr/>
          </a:p>
        </p:txBody>
      </p:sp>
      <p:sp>
        <p:nvSpPr>
          <p:cNvPr id="197" name="Google Shape;197;p23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Entropie </a:t>
            </a:r>
            <a:r>
              <a:rPr i="1" lang="fr"/>
              <a:t>S</a:t>
            </a:r>
            <a:r>
              <a:rPr lang="fr"/>
              <a:t>=</a:t>
            </a:r>
            <a:r>
              <a:rPr i="1" lang="fr"/>
              <a:t>k</a:t>
            </a:r>
            <a:r>
              <a:rPr lang="fr"/>
              <a:t>ln</a:t>
            </a:r>
            <a:r>
              <a:rPr i="1" lang="fr"/>
              <a:t>W</a:t>
            </a:r>
            <a:r>
              <a:rPr lang="fr"/>
              <a:t> (</a:t>
            </a:r>
            <a:r>
              <a:rPr i="1" lang="fr"/>
              <a:t>W</a:t>
            </a:r>
            <a:r>
              <a:rPr lang="fr"/>
              <a:t> Wahrscheinlichkeit eines Makrozustandes, proportional zur Zahl der Realisierungsmöglichkeiten des Zustands)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Zur Bestimmung der Realisierungsmöglichkeiten, muss die Gesamtenergie auf eine endliche Zahl von Teilenergien endlicher Größe aufgeteilt sein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Planck berechnet die Entropie von </a:t>
            </a:r>
            <a:r>
              <a:rPr i="1" lang="fr"/>
              <a:t>N </a:t>
            </a:r>
            <a:r>
              <a:rPr lang="fr"/>
              <a:t>Resonatoren der Frequenz ν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fr"/>
              <a:t>Einführung der “Hilfsgröße” </a:t>
            </a:r>
            <a:r>
              <a:rPr i="1" lang="fr"/>
              <a:t>h</a:t>
            </a:r>
            <a:r>
              <a:rPr lang="fr"/>
              <a:t> zur Charakterisierung der Größe eines Energiequantums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Ableitung einer theoretisch gut begründeten Formel für die Schwarzkörperstrahlung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fr"/>
              <a:t>für kleine Frequenzen erhält man Rayleigh-Jeans-Gesetz, für große Wiensches Gesetz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fr"/>
              <a:t>Berechnung der Gesamtstrahlungsleistung ergibt Stefan-Boltzmann-Gesetz</a:t>
            </a:r>
            <a:endParaRPr/>
          </a:p>
        </p:txBody>
      </p:sp>
      <p:pic>
        <p:nvPicPr>
          <p:cNvPr id="198" name="Google Shape;198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86603" y="361403"/>
            <a:ext cx="2716348" cy="1288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Weitere Entwicklung der Quantentheorie</a:t>
            </a:r>
            <a:endParaRPr/>
          </a:p>
        </p:txBody>
      </p:sp>
      <p:sp>
        <p:nvSpPr>
          <p:cNvPr id="204" name="Google Shape;204;p2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Einstein (1905): Erklärung des Photoeffekts durch Lichtquanten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1906: Beschreibung der spezifischen Wärme fester Körper mit Quanten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Nils Bohr (1913): Atommodell mit diskreten Elektronenbahnen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Heisenberg (1925): Matrixmechanik: Physikalische Eigenschaften von Teilchen sind Matrizen, die sich mit der Zeit entwickeln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1927: Unschärferelation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Schrödingers Wellenmechanik</a:t>
            </a:r>
            <a:endParaRPr/>
          </a:p>
        </p:txBody>
      </p:sp>
      <p:sp>
        <p:nvSpPr>
          <p:cNvPr id="210" name="Google Shape;210;p25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Louis de Broglie (1924): Materiewellen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Schrödinger (1926): Beschreibung von Mikrozuständen durch Wellen, klassische Mechanik als Grenzfall der Wellenmechanik</a:t>
            </a:r>
            <a:endParaRPr/>
          </a:p>
          <a:p>
            <a:pPr indent="-298450" lvl="1" marL="13716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fr"/>
              <a:t>Äquivalent zur Matrizenmechanik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Heisenberg, Bohr (1927): Kopenhagener Deutung</a:t>
            </a:r>
            <a:endParaRPr/>
          </a:p>
          <a:p>
            <a:pPr indent="-298450" lvl="1" marL="13716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fr"/>
              <a:t>Quantenmechanik indeterministisch</a:t>
            </a:r>
            <a:endParaRPr/>
          </a:p>
          <a:p>
            <a:pPr indent="-298450" lvl="1" marL="13716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fr"/>
              <a:t>Messungen liefern nur Wahrscheinlichkeitsfunktionen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Folgen</a:t>
            </a:r>
            <a:endParaRPr/>
          </a:p>
        </p:txBody>
      </p:sp>
      <p:sp>
        <p:nvSpPr>
          <p:cNvPr id="216" name="Google Shape;216;p26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 Newtonsche Mechanik noch immer anwendbar: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fr"/>
              <a:t>im Grenzfall kleiner Geschwindigkeiten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fr"/>
              <a:t>im Grenzfall makroskopischer Systeme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Unzählige Anwendungen der Relativitätstheorie in der Astronomie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mit QT keine leicht verständlichen Begriffe (wie Bahn eines Körpers)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7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Quellen</a:t>
            </a:r>
            <a:endParaRPr/>
          </a:p>
        </p:txBody>
      </p:sp>
      <p:sp>
        <p:nvSpPr>
          <p:cNvPr id="222" name="Google Shape;222;p27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fr"/>
              <a:t>K. Simonyi, Kulturgeschichte der Physik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fr"/>
              <a:t>S. Sambursky, Der Weg der Physik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fr"/>
              <a:t>E. Scheibe, Die Philosophie der Physiker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Bilder:</a:t>
            </a:r>
            <a:endParaRPr/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S. 5, 6, 7: gemeinfrei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Ausgangspunkt</a:t>
            </a:r>
            <a:endParaRPr/>
          </a:p>
        </p:txBody>
      </p:sp>
      <p:sp>
        <p:nvSpPr>
          <p:cNvPr id="134" name="Google Shape;134;p14"/>
          <p:cNvSpPr txBox="1"/>
          <p:nvPr>
            <p:ph idx="1" type="body"/>
          </p:nvPr>
        </p:nvSpPr>
        <p:spPr>
          <a:xfrm>
            <a:off x="819150" y="1539300"/>
            <a:ext cx="8013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Newtonsche Mechanik etabliert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Mechanistisches Weltbild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Energieerhaltung, Impulserhaltung und Masseerhaltung absolut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Glaube, alle wichtigen Gesetze seien entdeckt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Dennoch: Vieles nicht durch eine allgemeine Theorie begründet</a:t>
            </a:r>
            <a:endParaRPr/>
          </a:p>
        </p:txBody>
      </p:sp>
      <p:sp>
        <p:nvSpPr>
          <p:cNvPr id="135" name="Google Shape;135;p14"/>
          <p:cNvSpPr txBox="1"/>
          <p:nvPr>
            <p:ph idx="1" type="body"/>
          </p:nvPr>
        </p:nvSpPr>
        <p:spPr>
          <a:xfrm>
            <a:off x="3974242" y="260900"/>
            <a:ext cx="4858200" cy="15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fr"/>
              <a:t>“Die wichtigsten Grundgesetze und Grundtatsachen der Physik sind alle schon entdeckt; und diese haben sich bis jetzt so fest bewährt, daß die Möglichkeit, sie wegen neuer Entdeckungen beiseite zu schieben, außerordentlich fern zu sein scheint.” – A. A. Michelson [1]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Probleme</a:t>
            </a:r>
            <a:endParaRPr/>
          </a:p>
        </p:txBody>
      </p:sp>
      <p:sp>
        <p:nvSpPr>
          <p:cNvPr id="141" name="Google Shape;141;p15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Photoeffekt (1887): Licht keine Welle?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Radioaktivität (1896): Atome nicht unteilbar?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Schwarzkörperstrahlung: Ultraviolett-Katastrophe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Geschwindigkeitsabhängigkeit von m</a:t>
            </a:r>
            <a:r>
              <a:rPr baseline="-25000" lang="fr"/>
              <a:t>e</a:t>
            </a:r>
            <a:endParaRPr/>
          </a:p>
        </p:txBody>
      </p:sp>
      <p:pic>
        <p:nvPicPr>
          <p:cNvPr id="142" name="Google Shape;142;p15"/>
          <p:cNvPicPr preferRelativeResize="0"/>
          <p:nvPr/>
        </p:nvPicPr>
        <p:blipFill rotWithShape="1">
          <a:blip r:embed="rId3">
            <a:alphaModFix/>
          </a:blip>
          <a:srcRect b="31095" l="12786" r="33490" t="4028"/>
          <a:stretch/>
        </p:blipFill>
        <p:spPr>
          <a:xfrm>
            <a:off x="5687358" y="230444"/>
            <a:ext cx="3240024" cy="3694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zum Äther</a:t>
            </a:r>
            <a:endParaRPr/>
          </a:p>
        </p:txBody>
      </p:sp>
      <p:sp>
        <p:nvSpPr>
          <p:cNvPr id="148" name="Google Shape;148;p16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Medium zur Übertragung von elektromagnetischen Wellen im Vakuum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Koordinatensystem K</a:t>
            </a:r>
            <a:r>
              <a:rPr baseline="-25000" lang="fr"/>
              <a:t>0</a:t>
            </a:r>
            <a:r>
              <a:rPr lang="fr"/>
              <a:t> als ausgezeichnetes </a:t>
            </a:r>
            <a:r>
              <a:rPr lang="fr"/>
              <a:t>Koordinatensystem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Versuch des Nachweises der Relativbewegung der Erde ggü. K</a:t>
            </a:r>
            <a:r>
              <a:rPr baseline="-25000" lang="fr"/>
              <a:t>0</a:t>
            </a:r>
            <a:endParaRPr baseline="-25000"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Woldemar Voigt (1887): c=const., Transformation von t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fr"/>
              <a:t>nicht relativ, es gibt ein ausgezeichnetes Bezugssystem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7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Die Väter der </a:t>
            </a:r>
            <a:r>
              <a:rPr lang="fr"/>
              <a:t>Relativitätstheorie </a:t>
            </a:r>
            <a:endParaRPr/>
          </a:p>
        </p:txBody>
      </p:sp>
      <p:sp>
        <p:nvSpPr>
          <p:cNvPr id="154" name="Google Shape;154;p17"/>
          <p:cNvSpPr txBox="1"/>
          <p:nvPr>
            <p:ph idx="1" type="body"/>
          </p:nvPr>
        </p:nvSpPr>
        <p:spPr>
          <a:xfrm>
            <a:off x="819150" y="1990725"/>
            <a:ext cx="59349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Hendrik Lorentz</a:t>
            </a:r>
            <a:endParaRPr/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Grundgleichungen der Elektrodynamik in allen inertialen </a:t>
            </a:r>
            <a:r>
              <a:rPr lang="fr"/>
              <a:t>Koordinatensystem gleich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Lorentz-Transformation der Koordinaten (mit dem Faktor sqrt(1-β</a:t>
            </a:r>
            <a:r>
              <a:rPr baseline="30000" lang="fr"/>
              <a:t>2</a:t>
            </a:r>
            <a:r>
              <a:rPr lang="fr"/>
              <a:t>))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dennoch: absoluter Raum und Zeit; lokaler Raum und Zeit nur Rechengrößen</a:t>
            </a:r>
            <a:endParaRPr/>
          </a:p>
        </p:txBody>
      </p:sp>
      <p:pic>
        <p:nvPicPr>
          <p:cNvPr id="155" name="Google Shape;15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70757" y="1696293"/>
            <a:ext cx="2270350" cy="3243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8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Die Väter der Relativitätstheorie </a:t>
            </a:r>
            <a:endParaRPr/>
          </a:p>
        </p:txBody>
      </p:sp>
      <p:sp>
        <p:nvSpPr>
          <p:cNvPr id="161" name="Google Shape;161;p18"/>
          <p:cNvSpPr txBox="1"/>
          <p:nvPr>
            <p:ph idx="1" type="body"/>
          </p:nvPr>
        </p:nvSpPr>
        <p:spPr>
          <a:xfrm>
            <a:off x="819150" y="1990725"/>
            <a:ext cx="6161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Henri Poincaré</a:t>
            </a:r>
            <a:endParaRPr/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Gruppeneigenschaften der Lorentz-Transformation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fr"/>
              <a:t>Lorentzinvariante x</a:t>
            </a:r>
            <a:r>
              <a:rPr baseline="30000" lang="fr"/>
              <a:t>2</a:t>
            </a:r>
            <a:r>
              <a:rPr lang="fr"/>
              <a:t>+y</a:t>
            </a:r>
            <a:r>
              <a:rPr baseline="30000" lang="fr"/>
              <a:t>2</a:t>
            </a:r>
            <a:r>
              <a:rPr lang="fr"/>
              <a:t>+z</a:t>
            </a:r>
            <a:r>
              <a:rPr baseline="30000" lang="fr"/>
              <a:t>2</a:t>
            </a:r>
            <a:r>
              <a:rPr lang="fr"/>
              <a:t>-c</a:t>
            </a:r>
            <a:r>
              <a:rPr baseline="30000" lang="fr"/>
              <a:t>2</a:t>
            </a:r>
            <a:r>
              <a:rPr lang="fr"/>
              <a:t>t</a:t>
            </a:r>
            <a:r>
              <a:rPr baseline="30000" lang="fr"/>
              <a:t>2</a:t>
            </a:r>
            <a:endParaRPr baseline="30000"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fr"/>
              <a:t>Gruppe der Drehungen im 4D-Raum mit Koordinaten x, y, z und jct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Transformationsregeln für Ladungsdichte ρ, Stromdichte J, skalarem Potential φ und Vektorpotential A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dadurch: mathematische Grundlagen der Relativitätstheorie </a:t>
            </a:r>
            <a:endParaRPr/>
          </a:p>
        </p:txBody>
      </p:sp>
      <p:pic>
        <p:nvPicPr>
          <p:cNvPr id="162" name="Google Shape;16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84945" y="2432411"/>
            <a:ext cx="1858350" cy="25045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9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Die Väter der </a:t>
            </a:r>
            <a:r>
              <a:rPr lang="fr"/>
              <a:t>Relativitätstheorie </a:t>
            </a:r>
            <a:endParaRPr/>
          </a:p>
        </p:txBody>
      </p:sp>
      <p:sp>
        <p:nvSpPr>
          <p:cNvPr id="168" name="Google Shape;168;p19"/>
          <p:cNvSpPr txBox="1"/>
          <p:nvPr>
            <p:ph idx="1" type="body"/>
          </p:nvPr>
        </p:nvSpPr>
        <p:spPr>
          <a:xfrm>
            <a:off x="819150" y="1524300"/>
            <a:ext cx="5576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Albert Einstein</a:t>
            </a:r>
            <a:endParaRPr/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Kovarianz </a:t>
            </a:r>
            <a:r>
              <a:rPr b="1" lang="fr"/>
              <a:t>aller</a:t>
            </a:r>
            <a:r>
              <a:rPr lang="fr"/>
              <a:t> Naturgesetze ggü. Lorentztransformationen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einzige Voraussetzung: Lichtgeschwindigkeit unabhängig vom Bewegungszustand der Lichtquelle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kein ausgezeichnetes Bezugssystem K</a:t>
            </a:r>
            <a:r>
              <a:rPr baseline="-25000" lang="fr"/>
              <a:t>0</a:t>
            </a:r>
            <a:r>
              <a:rPr lang="fr"/>
              <a:t>, kein Äther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Raum- und Zeitkoordinaten abhängig von der Geschwindigkeit des Bezugssystems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Äquivalenz von Masse und Energie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Allgemeine Relativitätstheorie: Gravitation durch Krümmung der 4D-Raumzeit hervorgebracht</a:t>
            </a:r>
            <a:endParaRPr/>
          </a:p>
        </p:txBody>
      </p:sp>
      <p:pic>
        <p:nvPicPr>
          <p:cNvPr id="169" name="Google Shape;169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5410" y="1615135"/>
            <a:ext cx="2545800" cy="3325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13314" y="766294"/>
            <a:ext cx="1807148" cy="848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0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Konsequenzen</a:t>
            </a:r>
            <a:endParaRPr/>
          </a:p>
        </p:txBody>
      </p:sp>
      <p:sp>
        <p:nvSpPr>
          <p:cNvPr id="176" name="Google Shape;176;p20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Raum nicht mehr absolut (stattdessen: Lichtgeschwindigkeit absolut)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fr"/>
              <a:t>Geometrie des physikalischen Raumes kann nicht als a priorie gegeben angenommen werden, sondern ist empirisch zu bestimmen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Zeit nicht absolut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fr"/>
              <a:t>keine Gleichzeitigkeit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Masse nicht absolut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1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Der schwarze Strahler</a:t>
            </a:r>
            <a:endParaRPr/>
          </a:p>
        </p:txBody>
      </p:sp>
      <p:sp>
        <p:nvSpPr>
          <p:cNvPr id="182" name="Google Shape;182;p21"/>
          <p:cNvSpPr txBox="1"/>
          <p:nvPr>
            <p:ph idx="1" type="body"/>
          </p:nvPr>
        </p:nvSpPr>
        <p:spPr>
          <a:xfrm>
            <a:off x="819150" y="1530400"/>
            <a:ext cx="80655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absorbiert komplette einfallende Strahlung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strahlt </a:t>
            </a:r>
            <a:r>
              <a:rPr lang="fr"/>
              <a:t>Wärmestrahlung ab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Spektrum nach dem Kirchhoffschen Gesetz nur von Temperatur abhängig und für alle Körper gleich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Josef Stefan (1879): abgestrahlte Energie proportional zu T</a:t>
            </a:r>
            <a:r>
              <a:rPr baseline="30000" lang="fr"/>
              <a:t>4</a:t>
            </a:r>
            <a:endParaRPr baseline="30000"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Ludwig Boltzmann: Thermodynamische Erklärung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/>
              <a:t>Wilhelm Wien (1894): Maximum der Strahlungsintensität λ</a:t>
            </a:r>
            <a:r>
              <a:rPr baseline="-25000" lang="fr"/>
              <a:t>m </a:t>
            </a:r>
            <a:r>
              <a:rPr lang="fr"/>
              <a:t>proportional zu 1/T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