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2"/>
  </p:notesMasterIdLst>
  <p:handoutMasterIdLst>
    <p:handoutMasterId r:id="rId53"/>
  </p:handoutMasterIdLst>
  <p:sldIdLst>
    <p:sldId id="704" r:id="rId5"/>
    <p:sldId id="750" r:id="rId6"/>
    <p:sldId id="714" r:id="rId7"/>
    <p:sldId id="706" r:id="rId8"/>
    <p:sldId id="721" r:id="rId9"/>
    <p:sldId id="646" r:id="rId10"/>
    <p:sldId id="746" r:id="rId11"/>
    <p:sldId id="719" r:id="rId12"/>
    <p:sldId id="723" r:id="rId13"/>
    <p:sldId id="748" r:id="rId14"/>
    <p:sldId id="707" r:id="rId15"/>
    <p:sldId id="661" r:id="rId16"/>
    <p:sldId id="321" r:id="rId17"/>
    <p:sldId id="299" r:id="rId18"/>
    <p:sldId id="752" r:id="rId19"/>
    <p:sldId id="753" r:id="rId20"/>
    <p:sldId id="300" r:id="rId21"/>
    <p:sldId id="301" r:id="rId22"/>
    <p:sldId id="307" r:id="rId23"/>
    <p:sldId id="291" r:id="rId24"/>
    <p:sldId id="316" r:id="rId25"/>
    <p:sldId id="754" r:id="rId26"/>
    <p:sldId id="755" r:id="rId27"/>
    <p:sldId id="311" r:id="rId28"/>
    <p:sldId id="312" r:id="rId29"/>
    <p:sldId id="757" r:id="rId30"/>
    <p:sldId id="765" r:id="rId31"/>
    <p:sldId id="766" r:id="rId32"/>
    <p:sldId id="759" r:id="rId33"/>
    <p:sldId id="640" r:id="rId34"/>
    <p:sldId id="331" r:id="rId35"/>
    <p:sldId id="336" r:id="rId36"/>
    <p:sldId id="337" r:id="rId37"/>
    <p:sldId id="332" r:id="rId38"/>
    <p:sldId id="324" r:id="rId39"/>
    <p:sldId id="763" r:id="rId40"/>
    <p:sldId id="743" r:id="rId41"/>
    <p:sldId id="768" r:id="rId42"/>
    <p:sldId id="767" r:id="rId43"/>
    <p:sldId id="764" r:id="rId44"/>
    <p:sldId id="758" r:id="rId45"/>
    <p:sldId id="515" r:id="rId46"/>
    <p:sldId id="717" r:id="rId47"/>
    <p:sldId id="518" r:id="rId48"/>
    <p:sldId id="691" r:id="rId49"/>
    <p:sldId id="703" r:id="rId50"/>
    <p:sldId id="641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20970"/>
        </a:solidFill>
        <a:latin typeface="Arial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20970"/>
        </a:solidFill>
        <a:latin typeface="Arial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20970"/>
        </a:solidFill>
        <a:latin typeface="Arial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20970"/>
        </a:solidFill>
        <a:latin typeface="Arial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20970"/>
        </a:solidFill>
        <a:latin typeface="Arial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800" kern="1200">
        <a:solidFill>
          <a:srgbClr val="020970"/>
        </a:solidFill>
        <a:latin typeface="Arial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800" kern="1200">
        <a:solidFill>
          <a:srgbClr val="020970"/>
        </a:solidFill>
        <a:latin typeface="Arial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800" kern="1200">
        <a:solidFill>
          <a:srgbClr val="020970"/>
        </a:solidFill>
        <a:latin typeface="Arial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800" kern="1200">
        <a:solidFill>
          <a:srgbClr val="020970"/>
        </a:solidFill>
        <a:latin typeface="Arial" charset="0"/>
        <a:ea typeface="ＭＳ Ｐゴシック" pitchFamily="-65" charset="-128"/>
        <a:cs typeface="ＭＳ Ｐゴシック" pitchFamily="-65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0E87"/>
    <a:srgbClr val="0F6442"/>
    <a:srgbClr val="096D21"/>
    <a:srgbClr val="06995F"/>
    <a:srgbClr val="F6FFD2"/>
    <a:srgbClr val="FFFFFF"/>
    <a:srgbClr val="020970"/>
    <a:srgbClr val="352B99"/>
    <a:srgbClr val="272776"/>
    <a:srgbClr val="D9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45" autoAdjust="0"/>
    <p:restoredTop sz="94571" autoAdjust="0"/>
  </p:normalViewPr>
  <p:slideViewPr>
    <p:cSldViewPr>
      <p:cViewPr varScale="1">
        <p:scale>
          <a:sx n="123" d="100"/>
          <a:sy n="123" d="100"/>
        </p:scale>
        <p:origin x="74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4954983-E200-3D44-82A7-6199C3244D14}" type="datetime1">
              <a:rPr lang="en-US"/>
              <a:pPr>
                <a:defRPr/>
              </a:pPr>
              <a:t>9/3/21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4C49E57F-3479-6A4F-AAA3-A960A207E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902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5F8B84A-3A98-7945-AD7E-B44DCABC9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98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0436C-F31D-3743-92F4-CF13003F7E66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1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BD5EA-B26A-4F4F-AE7A-47764BCE3794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2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98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BD5EA-B26A-4F4F-AE7A-47764BCE3794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3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BD5EA-B26A-4F4F-AE7A-47764BCE3794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4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F21365-9CFC-014D-81C0-764CEFF24956}" type="slidenum">
              <a:rPr lang="en-US"/>
              <a:pPr/>
              <a:t>5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BD5EA-B26A-4F4F-AE7A-47764BCE3794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11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BD5EA-B26A-4F4F-AE7A-47764BCE3794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12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F8B84A-3A98-7945-AD7E-B44DCABC90D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31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F8B84A-3A98-7945-AD7E-B44DCABC90D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2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8675D-9C82-5E4B-8699-E23DAEB50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3DCC-B7EC-0448-8CD0-3F78163C0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872B7-FD1B-ED4A-9D93-C7623FEBA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32AB5-C181-2E48-8B30-B3C57A0BC485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ISMD_2021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553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9BBE9-5685-4248-AD23-FE8AD5456873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ISMD_2021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448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10C0-C119-194C-9432-440854DA592D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ISMD_2021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434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6CB7-79C8-1A47-9C6C-B126EC78F4D5}" type="datetime1">
              <a:rPr lang="en-US" smtClean="0"/>
              <a:t>9/3/21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ISMD_2021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846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6877-55C5-2247-A9FB-31219761F4A6}" type="datetime1">
              <a:rPr lang="en-US" smtClean="0"/>
              <a:t>9/3/21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ISMD_2021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70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91D2-C8C1-6842-9278-C883795A3980}" type="datetime1">
              <a:rPr lang="en-US" smtClean="0"/>
              <a:t>9/3/21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ISMD_2021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791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AA40-EE3B-8F4A-8C3A-E3A2BF3D1A2B}" type="datetime1">
              <a:rPr lang="en-US" smtClean="0"/>
              <a:t>9/3/21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ISMD_2021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887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E053-92CE-3044-9D7A-B033E7559A39}" type="datetime1">
              <a:rPr lang="en-US" smtClean="0"/>
              <a:t>9/3/21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ISMD_2021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257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E321-5F7A-5C45-A1C7-124645C0D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54D2-A6FE-1E45-BA0A-027BC352035C}" type="datetime1">
              <a:rPr lang="en-US" smtClean="0"/>
              <a:t>9/3/21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ISMD_2021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410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9FF06-6178-3642-AE94-6D1DB03F4AAD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ISMD_2021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083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991-90AF-404E-91B4-2E9988D33EAE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ISMD_2021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0985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AEB4-1B30-7344-AC75-12E45F450722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1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7633-CE9C-BC46-B54B-F5B2FDD93AF5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33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B54C-3AE7-3746-BD98-527E2557D4DA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269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970E-9DAC-DE40-AF17-71B58D72DFD5}" type="datetime1">
              <a:rPr lang="en-US" smtClean="0"/>
              <a:t>9/3/21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099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27A3-D882-9D42-9E1C-ADF93BAFBBA4}" type="datetime1">
              <a:rPr lang="en-US" smtClean="0"/>
              <a:t>9/3/21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649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82B0-C41C-D948-B66E-6C964B1D1592}" type="datetime1">
              <a:rPr lang="en-US" smtClean="0"/>
              <a:t>9/3/21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8056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3C45-6969-FC46-A2E9-A94C1E10145B}" type="datetime1">
              <a:rPr lang="en-US" smtClean="0"/>
              <a:t>9/3/21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48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AC35-37D4-8E47-9FE7-BBC35FD06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3197-8B62-0D46-85FE-F54DE7336A50}" type="datetime1">
              <a:rPr lang="en-US" smtClean="0"/>
              <a:t>9/3/21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852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EFD7-5408-BF44-A9EE-D982EE61BC29}" type="datetime1">
              <a:rPr lang="en-US" smtClean="0"/>
              <a:t>9/3/21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442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C91-B797-4C45-BE73-84CE9BC42904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582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7C8C-8AE4-C44F-A1C2-4DD0A46633CF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7123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50D0-415D-D94E-86DC-CF0B029088ED}" type="datetime1">
              <a:rPr lang="de-DE" smtClean="0"/>
              <a:t>03.09.21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Bormio_2019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597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8FA2-8741-2644-806E-F9E181ADFA4C}" type="datetime1">
              <a:rPr lang="de-DE" smtClean="0"/>
              <a:t>03.09.21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Bormio_2019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711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575D-CB3E-524F-AF34-A54645310355}" type="datetime1">
              <a:rPr lang="de-DE" smtClean="0"/>
              <a:t>03.09.21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Bormio_2019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3386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A7D4-D2DD-6346-B4E0-3119B519DD4C}" type="datetime1">
              <a:rPr lang="de-DE" smtClean="0"/>
              <a:t>03.09.21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Bormio_2019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5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DB01-3078-184F-82A2-46E764E0AB84}" type="datetime1">
              <a:rPr lang="de-DE" smtClean="0"/>
              <a:t>03.09.21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Bormio_2019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101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2E63-437A-3F4C-AB5F-05CDD74B6EB3}" type="datetime1">
              <a:rPr lang="de-DE" smtClean="0"/>
              <a:t>03.09.21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Bormio_2019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32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4EBD3-5F41-2246-AFEA-0547D02A4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E00D-F28A-B64A-BCF8-132D8A88333F}" type="datetime1">
              <a:rPr lang="de-DE" smtClean="0"/>
              <a:t>03.09.21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Bormio_2019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9843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79BB-AE25-894B-8898-7AEFD9B1AB99}" type="datetime1">
              <a:rPr lang="de-DE" smtClean="0"/>
              <a:t>03.09.21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Bormio_2019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376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6031-58BD-0941-A483-B65C9AD47A3B}" type="datetime1">
              <a:rPr lang="de-DE" smtClean="0"/>
              <a:t>03.09.21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Bormio_2019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573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B430-4474-C34D-90B6-B8617B241AE9}" type="datetime1">
              <a:rPr lang="de-DE" smtClean="0"/>
              <a:t>03.09.21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Bormio_2019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0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36F7-CA35-5848-A5D9-C40BE91D3C70}" type="datetime1">
              <a:rPr lang="de-DE" smtClean="0"/>
              <a:t>03.09.21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Bormio_2019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91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DCF55-6D5B-894C-900A-EC91853BF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34F30-4A2A-B54B-98D5-E38C3F2D2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570FB-82E7-1545-9448-87F3731B0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57E97-DBB9-0947-A2D3-134274B74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023B-BAB6-5B47-A367-76CD5A6A6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de-DE"/>
              <a:t>Tohoku University 2021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04A77D9-50D1-E247-860E-B5FB3A625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38601-2816-3641-BBED-8D76B3F21B75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ISMD_2021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6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58CA-4AAF-4C43-9F9D-8D97E759D9B4}" type="datetime1">
              <a:rPr lang="en-US" smtClean="0"/>
              <a:t>9/3/21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74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0280E-FE6F-5A44-BBD7-5C942956E0FC}" type="datetime1">
              <a:rPr lang="de-DE" smtClean="0"/>
              <a:t>03.09.21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Bormio_2019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4AB95-8F3C-E24E-9B4F-637DAC2C706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54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emf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3.em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emf"/><Relationship Id="rId5" Type="http://schemas.openxmlformats.org/officeDocument/2006/relationships/image" Target="../media/image2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emf"/><Relationship Id="rId4" Type="http://schemas.openxmlformats.org/officeDocument/2006/relationships/image" Target="../media/image7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dirty="0" err="1">
                <a:ea typeface="ＭＳ Ｐゴシック" pitchFamily="-65" charset="-128"/>
                <a:cs typeface="ＭＳ Ｐゴシック" pitchFamily="-65" charset="-128"/>
              </a:rPr>
              <a:t>Tohoku</a:t>
            </a:r>
            <a:r>
              <a:rPr lang="de-DE" dirty="0">
                <a:ea typeface="ＭＳ Ｐゴシック" pitchFamily="-65" charset="-128"/>
                <a:cs typeface="ＭＳ Ｐゴシック" pitchFamily="-65" charset="-128"/>
              </a:rPr>
              <a:t> University 9/2021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458416" y="764704"/>
            <a:ext cx="10287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de-DE" sz="3200" dirty="0"/>
              <a:t> </a:t>
            </a:r>
          </a:p>
          <a:p>
            <a:pPr algn="ctr"/>
            <a:endParaRPr lang="de-DE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de-DE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Relativistic</a:t>
            </a:r>
            <a:r>
              <a:rPr lang="de-DE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heavy-</a:t>
            </a:r>
            <a:r>
              <a:rPr lang="de-DE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ion</a:t>
            </a:r>
            <a:r>
              <a:rPr lang="de-DE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collisions</a:t>
            </a:r>
            <a:r>
              <a:rPr lang="de-DE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–</a:t>
            </a:r>
          </a:p>
          <a:p>
            <a:pPr algn="ctr"/>
            <a:r>
              <a:rPr lang="de-DE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  <a:cs typeface="Comic Sans MS"/>
              </a:rPr>
              <a:t>An </a:t>
            </a:r>
            <a:r>
              <a:rPr lang="de-DE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  <a:cs typeface="Comic Sans MS"/>
              </a:rPr>
              <a:t>introduction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ＭＳ Ｐゴシック" charset="-128"/>
              <a:cs typeface="Comic Sans MS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484684" y="3291037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rPr>
              <a:t>Georg Wolschin</a:t>
            </a:r>
            <a:endParaRPr lang="de-DE" sz="2400" dirty="0">
              <a:solidFill>
                <a:srgbClr val="003300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3300"/>
                </a:solidFill>
                <a:latin typeface="+mj-lt"/>
                <a:ea typeface="ＭＳ Ｐゴシック" charset="-128"/>
                <a:cs typeface="ＭＳ Ｐゴシック" charset="-128"/>
              </a:rPr>
              <a:t>Heidelberg University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2400" dirty="0" err="1">
                <a:solidFill>
                  <a:srgbClr val="003300"/>
                </a:solidFill>
                <a:latin typeface="+mj-lt"/>
                <a:ea typeface="ＭＳ Ｐゴシック" charset="-128"/>
                <a:cs typeface="ＭＳ Ｐゴシック" charset="-128"/>
              </a:rPr>
              <a:t>Institut</a:t>
            </a:r>
            <a:r>
              <a:rPr lang="en-US" sz="2400" dirty="0">
                <a:solidFill>
                  <a:srgbClr val="0033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+mj-lt"/>
                <a:ea typeface="ＭＳ Ｐゴシック" charset="-128"/>
                <a:cs typeface="ＭＳ Ｐゴシック" charset="-128"/>
              </a:rPr>
              <a:t>für</a:t>
            </a:r>
            <a:r>
              <a:rPr lang="en-US" sz="2400" dirty="0">
                <a:solidFill>
                  <a:srgbClr val="0033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+mj-lt"/>
                <a:ea typeface="ＭＳ Ｐゴシック" charset="-128"/>
                <a:cs typeface="ＭＳ Ｐゴシック" charset="-128"/>
              </a:rPr>
              <a:t>Theoretische</a:t>
            </a:r>
            <a:r>
              <a:rPr lang="en-US" sz="2400" dirty="0">
                <a:solidFill>
                  <a:srgbClr val="0033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+mj-lt"/>
                <a:ea typeface="ＭＳ Ｐゴシック" charset="-128"/>
                <a:cs typeface="ＭＳ Ｐゴシック" charset="-128"/>
              </a:rPr>
              <a:t>Physik</a:t>
            </a:r>
            <a:endParaRPr lang="en-US" sz="2400" dirty="0">
              <a:solidFill>
                <a:srgbClr val="003300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2400" dirty="0" err="1">
                <a:solidFill>
                  <a:srgbClr val="003300"/>
                </a:solidFill>
                <a:latin typeface="+mj-lt"/>
                <a:ea typeface="ＭＳ Ｐゴシック" charset="-128"/>
                <a:cs typeface="ＭＳ Ｐゴシック" charset="-128"/>
              </a:rPr>
              <a:t>Philosophenweg</a:t>
            </a:r>
            <a:r>
              <a:rPr lang="en-US" sz="2400" dirty="0">
                <a:solidFill>
                  <a:srgbClr val="003300"/>
                </a:solidFill>
                <a:latin typeface="+mj-lt"/>
                <a:ea typeface="ＭＳ Ｐゴシック" charset="-128"/>
                <a:cs typeface="ＭＳ Ｐゴシック" charset="-128"/>
              </a:rPr>
              <a:t> 12-16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3300"/>
                </a:solidFill>
                <a:latin typeface="+mj-lt"/>
                <a:ea typeface="ＭＳ Ｐゴシック" charset="-128"/>
                <a:cs typeface="ＭＳ Ｐゴシック" charset="-128"/>
              </a:rPr>
              <a:t>D-69120 Heidelberg</a:t>
            </a:r>
            <a:endParaRPr lang="en-US" sz="2400" dirty="0">
              <a:solidFill>
                <a:srgbClr val="FF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 flipV="1">
            <a:off x="3307432" y="5805264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z="1800">
              <a:solidFill>
                <a:schemeClr val="hlink"/>
              </a:solidFill>
              <a:ea typeface="GulimChe" pitchFamily="49" charset="-128"/>
              <a:cs typeface="GulimChe" pitchFamily="49" charset="-128"/>
            </a:endParaRPr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74560C-79A5-4C44-BBD5-3946F5D90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35" y="4797640"/>
            <a:ext cx="1777329" cy="1801240"/>
          </a:xfrm>
          <a:prstGeom prst="rect">
            <a:avLst/>
          </a:prstGeom>
        </p:spPr>
      </p:pic>
      <p:pic>
        <p:nvPicPr>
          <p:cNvPr id="10" name="Bild 1">
            <a:extLst>
              <a:ext uri="{FF2B5EF4-FFF2-40B4-BE49-F238E27FC236}">
                <a16:creationId xmlns:a16="http://schemas.microsoft.com/office/drawing/2014/main" id="{E9A0DF59-D601-0843-A268-1CB3B5817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218" y="4797640"/>
            <a:ext cx="1642532" cy="16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395536" y="476672"/>
            <a:ext cx="9828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Comic Sans MS"/>
              </a:rPr>
              <a:t>Jet quenching at RHIC and LHC is a very active field of research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13350" y="1484784"/>
            <a:ext cx="8285602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25780" indent="-342900">
              <a:spcAft>
                <a:spcPts val="600"/>
              </a:spcAft>
              <a:buFont typeface="Wingdings" charset="2"/>
              <a:buChar char="Ø"/>
            </a:pPr>
            <a:r>
              <a:rPr lang="de-DE" sz="1800" dirty="0"/>
              <a:t>Space-time </a:t>
            </a:r>
            <a:r>
              <a:rPr lang="de-DE" sz="1800" dirty="0" err="1"/>
              <a:t>structure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jet</a:t>
            </a:r>
            <a:r>
              <a:rPr lang="de-DE" sz="1800" dirty="0"/>
              <a:t> </a:t>
            </a:r>
            <a:r>
              <a:rPr lang="de-DE" sz="1800" dirty="0" err="1"/>
              <a:t>quenching</a:t>
            </a:r>
            <a:r>
              <a:rPr lang="de-DE" sz="1800" dirty="0"/>
              <a:t> </a:t>
            </a:r>
            <a:r>
              <a:rPr lang="de-DE" sz="1800" dirty="0">
                <a:sym typeface="Wingdings"/>
              </a:rPr>
              <a:t></a:t>
            </a:r>
            <a:r>
              <a:rPr lang="de-DE" sz="1800" dirty="0"/>
              <a:t> </a:t>
            </a:r>
            <a:r>
              <a:rPr lang="de-DE" sz="1800" dirty="0" err="1"/>
              <a:t>indications</a:t>
            </a:r>
            <a:r>
              <a:rPr lang="de-DE" sz="1800" dirty="0"/>
              <a:t> </a:t>
            </a:r>
            <a:r>
              <a:rPr lang="de-DE" sz="1800" dirty="0" err="1"/>
              <a:t>about</a:t>
            </a:r>
            <a:r>
              <a:rPr lang="de-DE" sz="1800" dirty="0"/>
              <a:t> QGP </a:t>
            </a:r>
            <a:r>
              <a:rPr lang="de-DE" sz="1800" dirty="0" err="1"/>
              <a:t>properties</a:t>
            </a:r>
            <a:endParaRPr lang="de-DE" sz="1800" dirty="0"/>
          </a:p>
          <a:p>
            <a:pPr marL="525780" indent="-342900">
              <a:spcAft>
                <a:spcPts val="600"/>
              </a:spcAft>
              <a:buFont typeface="Wingdings" charset="2"/>
              <a:buChar char="Ø"/>
            </a:pPr>
            <a:r>
              <a:rPr lang="de-DE" sz="1800" dirty="0" err="1"/>
              <a:t>Momentum</a:t>
            </a:r>
            <a:r>
              <a:rPr lang="de-DE" sz="1800" dirty="0"/>
              <a:t> </a:t>
            </a:r>
            <a:r>
              <a:rPr lang="de-DE" sz="1800" dirty="0" err="1"/>
              <a:t>broadening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LPM </a:t>
            </a:r>
            <a:r>
              <a:rPr lang="de-DE" sz="1800" dirty="0" err="1"/>
              <a:t>effect</a:t>
            </a:r>
            <a:r>
              <a:rPr lang="de-DE" sz="1800" dirty="0"/>
              <a:t> </a:t>
            </a:r>
            <a:r>
              <a:rPr lang="de-DE" sz="1800" dirty="0" err="1"/>
              <a:t>decisive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jet</a:t>
            </a:r>
            <a:r>
              <a:rPr lang="de-DE" sz="1800" dirty="0"/>
              <a:t> </a:t>
            </a:r>
            <a:r>
              <a:rPr lang="de-DE" sz="1800" dirty="0" err="1"/>
              <a:t>quenching</a:t>
            </a:r>
            <a:endParaRPr lang="de-DE" sz="1800" dirty="0"/>
          </a:p>
          <a:p>
            <a:pPr marL="525780" indent="-342900">
              <a:spcAft>
                <a:spcPts val="600"/>
              </a:spcAft>
              <a:buFont typeface="Wingdings" charset="2"/>
              <a:buChar char="Ø"/>
            </a:pPr>
            <a:r>
              <a:rPr lang="de-DE" sz="1800" dirty="0"/>
              <a:t>The medium </a:t>
            </a:r>
            <a:r>
              <a:rPr lang="de-DE" sz="1800" dirty="0" err="1"/>
              <a:t>response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jets</a:t>
            </a:r>
            <a:r>
              <a:rPr lang="de-DE" sz="1800" dirty="0"/>
              <a:t> </a:t>
            </a:r>
            <a:r>
              <a:rPr lang="de-DE" sz="1800" dirty="0" err="1"/>
              <a:t>accounts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soft </a:t>
            </a:r>
            <a:r>
              <a:rPr lang="de-DE" sz="1800" dirty="0" err="1"/>
              <a:t>components</a:t>
            </a:r>
            <a:endParaRPr lang="de-DE" sz="1800" dirty="0"/>
          </a:p>
          <a:p>
            <a:pPr marL="525780" indent="-342900">
              <a:spcAft>
                <a:spcPts val="600"/>
              </a:spcAft>
              <a:buFont typeface="Wingdings" charset="2"/>
              <a:buChar char="Ø"/>
            </a:pPr>
            <a:r>
              <a:rPr lang="de-DE" sz="1800" dirty="0"/>
              <a:t>Color </a:t>
            </a:r>
            <a:r>
              <a:rPr lang="de-DE" sz="1800" dirty="0" err="1"/>
              <a:t>decoherence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jet</a:t>
            </a:r>
            <a:r>
              <a:rPr lang="de-DE" sz="1800" dirty="0"/>
              <a:t> </a:t>
            </a:r>
            <a:r>
              <a:rPr lang="de-DE" sz="1800" dirty="0" err="1"/>
              <a:t>substructure</a:t>
            </a:r>
            <a:r>
              <a:rPr lang="de-DE" sz="1800" dirty="0"/>
              <a:t> 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31552" y="3068960"/>
            <a:ext cx="9036496" cy="432048"/>
          </a:xfrm>
          <a:prstGeom prst="rect">
            <a:avLst/>
          </a:prstGeom>
          <a:solidFill>
            <a:srgbClr val="FFFF00">
              <a:alpha val="53000"/>
            </a:srgb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3068960"/>
            <a:ext cx="9104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Strong final-</a:t>
            </a:r>
            <a:r>
              <a:rPr lang="de-DE" sz="2000" dirty="0" err="1"/>
              <a:t>state</a:t>
            </a:r>
            <a:r>
              <a:rPr lang="de-DE" sz="2000" dirty="0"/>
              <a:t> </a:t>
            </a:r>
            <a:r>
              <a:rPr lang="de-DE" sz="2000" dirty="0" err="1"/>
              <a:t>interactions</a:t>
            </a:r>
            <a:r>
              <a:rPr lang="de-DE" sz="2000" dirty="0"/>
              <a:t> </a:t>
            </a:r>
            <a:r>
              <a:rPr lang="de-DE" sz="2000" dirty="0" err="1"/>
              <a:t>cause</a:t>
            </a:r>
            <a:r>
              <a:rPr lang="de-DE" sz="2000" dirty="0"/>
              <a:t> high-</a:t>
            </a:r>
            <a:r>
              <a:rPr lang="de-DE" sz="2000" dirty="0" err="1"/>
              <a:t>p</a:t>
            </a:r>
            <a:r>
              <a:rPr lang="de-DE" sz="2000" baseline="-25000" dirty="0" err="1"/>
              <a:t>T</a:t>
            </a:r>
            <a:r>
              <a:rPr lang="de-DE" sz="2000" dirty="0"/>
              <a:t> </a:t>
            </a:r>
            <a:r>
              <a:rPr lang="de-DE" sz="2000" dirty="0" err="1"/>
              <a:t>jets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loose</a:t>
            </a:r>
            <a:r>
              <a:rPr lang="de-DE" sz="2000" dirty="0"/>
              <a:t> </a:t>
            </a: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plasma</a:t>
            </a:r>
            <a:r>
              <a:rPr lang="de-DE" sz="2000" dirty="0"/>
              <a:t>  </a:t>
            </a: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861048"/>
            <a:ext cx="3086100" cy="10287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5013176"/>
            <a:ext cx="8496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FF0000"/>
                </a:solidFill>
              </a:rPr>
              <a:t>Since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the</a:t>
            </a:r>
            <a:r>
              <a:rPr lang="de-DE" sz="1800" dirty="0">
                <a:solidFill>
                  <a:srgbClr val="FF0000"/>
                </a:solidFill>
              </a:rPr>
              <a:t> dominant </a:t>
            </a:r>
            <a:r>
              <a:rPr lang="de-DE" sz="1800" dirty="0" err="1">
                <a:solidFill>
                  <a:srgbClr val="FF0000"/>
                </a:solidFill>
              </a:rPr>
              <a:t>collisions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are</a:t>
            </a:r>
            <a:r>
              <a:rPr lang="de-DE" sz="1800" dirty="0">
                <a:solidFill>
                  <a:srgbClr val="FF0000"/>
                </a:solidFill>
              </a:rPr>
              <a:t> soft, </a:t>
            </a:r>
          </a:p>
          <a:p>
            <a:r>
              <a:rPr lang="de-DE" sz="1800" dirty="0" err="1">
                <a:solidFill>
                  <a:srgbClr val="FF0000"/>
                </a:solidFill>
              </a:rPr>
              <a:t>jet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broadening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is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essentially</a:t>
            </a:r>
            <a:r>
              <a:rPr lang="de-DE" sz="1800" dirty="0">
                <a:solidFill>
                  <a:srgbClr val="FF0000"/>
                </a:solidFill>
              </a:rPr>
              <a:t> a </a:t>
            </a:r>
            <a:r>
              <a:rPr lang="de-DE" sz="1800" dirty="0" err="1">
                <a:solidFill>
                  <a:srgbClr val="FF0000"/>
                </a:solidFill>
              </a:rPr>
              <a:t>diffusion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</a:p>
          <a:p>
            <a:r>
              <a:rPr lang="de-DE" sz="1800" dirty="0" err="1">
                <a:solidFill>
                  <a:srgbClr val="FF0000"/>
                </a:solidFill>
              </a:rPr>
              <a:t>process</a:t>
            </a:r>
            <a:r>
              <a:rPr lang="de-DE" sz="1800" dirty="0">
                <a:solidFill>
                  <a:srgbClr val="FF0000"/>
                </a:solidFill>
              </a:rPr>
              <a:t> in </a:t>
            </a:r>
            <a:r>
              <a:rPr lang="de-DE" sz="1800" dirty="0" err="1">
                <a:solidFill>
                  <a:srgbClr val="FF0000"/>
                </a:solidFill>
              </a:rPr>
              <a:t>transverse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momentum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space</a:t>
            </a:r>
            <a:r>
              <a:rPr lang="de-DE" sz="1800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861048"/>
            <a:ext cx="1140899" cy="263691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79512" y="63093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b="1" dirty="0"/>
              <a:t>©  EMMI </a:t>
            </a:r>
            <a:r>
              <a:rPr lang="de-DE" sz="1400" b="1" dirty="0" err="1"/>
              <a:t>Workshop@GSI</a:t>
            </a:r>
            <a:r>
              <a:rPr lang="de-DE" sz="1400" b="1" dirty="0"/>
              <a:t>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8763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67544" y="188640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Continuum spectroscopy </a:t>
            </a:r>
            <a:r>
              <a:rPr lang="en-US" sz="2000" i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of 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 the QGP with photons</a:t>
            </a:r>
            <a:endParaRPr lang="en-US" sz="2000" b="1" dirty="0">
              <a:solidFill>
                <a:srgbClr val="FF000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479667" y="3167390"/>
            <a:ext cx="184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588224" y="5877272"/>
            <a:ext cx="234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de-DE" sz="1400" b="1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10" name="Verbindungsstelle 9"/>
          <p:cNvSpPr/>
          <p:nvPr/>
        </p:nvSpPr>
        <p:spPr bwMode="auto">
          <a:xfrm>
            <a:off x="7164288" y="3645024"/>
            <a:ext cx="817240" cy="889248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0" u="none" strike="noStrike" spc="150" normalizeH="0" baseline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3491880" y="4437112"/>
            <a:ext cx="432048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1907704" y="4437112"/>
            <a:ext cx="432048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034421" y="2060848"/>
            <a:ext cx="486634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8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Deduce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QGP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properties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such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as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</a:p>
          <a:p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   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the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temperature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T: “QGP-Thermometer“</a:t>
            </a:r>
          </a:p>
          <a:p>
            <a:endParaRPr lang="de-DE" sz="1800" b="1" dirty="0">
              <a:solidFill>
                <a:srgbClr val="FF0000"/>
              </a:solidFill>
              <a:latin typeface="+mn-lt"/>
              <a:cs typeface="Comic Sans MS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Direct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photons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determine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the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mean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</a:p>
          <a:p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   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temperature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in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the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fireball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as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</a:p>
          <a:p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    </a:t>
            </a:r>
          </a:p>
          <a:p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    &lt;T</a:t>
            </a:r>
            <a:r>
              <a:rPr lang="de-DE" sz="1800" b="1" baseline="-25000" dirty="0">
                <a:solidFill>
                  <a:srgbClr val="FF0000"/>
                </a:solidFill>
                <a:latin typeface="+mn-lt"/>
                <a:cs typeface="Comic Sans MS"/>
              </a:rPr>
              <a:t>QGP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&gt; ≈ (299 ± 51)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MeV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≈ 10</a:t>
            </a:r>
            <a:r>
              <a:rPr lang="de-DE" sz="1800" b="1" baseline="30000" dirty="0">
                <a:solidFill>
                  <a:srgbClr val="FF0000"/>
                </a:solidFill>
                <a:latin typeface="+mn-lt"/>
                <a:cs typeface="Comic Sans MS"/>
              </a:rPr>
              <a:t>9 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T</a:t>
            </a:r>
            <a:r>
              <a:rPr lang="de-DE" sz="1800" b="1" baseline="-25000" dirty="0">
                <a:solidFill>
                  <a:srgbClr val="FF0000"/>
                </a:solidFill>
                <a:latin typeface="+mn-lt"/>
                <a:cs typeface="Comic Sans MS"/>
              </a:rPr>
              <a:t>CMB</a:t>
            </a:r>
          </a:p>
          <a:p>
            <a:r>
              <a:rPr lang="de-DE" sz="1800" b="1" baseline="-25000" dirty="0">
                <a:solidFill>
                  <a:srgbClr val="FF0000"/>
                </a:solidFill>
                <a:latin typeface="+mn-lt"/>
                <a:cs typeface="Comic Sans MS"/>
              </a:rPr>
              <a:t>                         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in 2.76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TeV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PbPb</a:t>
            </a:r>
            <a:endParaRPr lang="de-DE" sz="1800" b="1" dirty="0">
              <a:solidFill>
                <a:srgbClr val="FF0000"/>
              </a:solidFill>
              <a:latin typeface="+mn-lt"/>
              <a:cs typeface="Comic Sans MS"/>
            </a:endParaRPr>
          </a:p>
          <a:p>
            <a:endParaRPr lang="de-DE" sz="18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de-DE" sz="1800" b="1" dirty="0">
                <a:solidFill>
                  <a:srgbClr val="0000FF"/>
                </a:solidFill>
                <a:latin typeface="Comic Sans MS"/>
                <a:cs typeface="Comic Sans MS"/>
              </a:rPr>
              <a:t>    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268760"/>
            <a:ext cx="2942084" cy="292997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 bwMode="auto">
          <a:xfrm>
            <a:off x="1763688" y="2348880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483768" y="3140968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619672" y="3284984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23928" y="5949280"/>
            <a:ext cx="4970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err="1">
                <a:solidFill>
                  <a:srgbClr val="0000FF"/>
                </a:solidFill>
              </a:rPr>
              <a:t>Continuum</a:t>
            </a:r>
            <a:r>
              <a:rPr lang="de-DE" sz="2000" u="sng" dirty="0">
                <a:solidFill>
                  <a:srgbClr val="0000FF"/>
                </a:solidFill>
              </a:rPr>
              <a:t> </a:t>
            </a:r>
            <a:r>
              <a:rPr lang="de-DE" sz="2000" u="sng" dirty="0" err="1">
                <a:solidFill>
                  <a:srgbClr val="0000FF"/>
                </a:solidFill>
              </a:rPr>
              <a:t>photons</a:t>
            </a:r>
            <a:r>
              <a:rPr lang="de-DE" sz="2000" u="sng" dirty="0">
                <a:solidFill>
                  <a:srgbClr val="0000FF"/>
                </a:solidFill>
              </a:rPr>
              <a:t> </a:t>
            </a:r>
            <a:r>
              <a:rPr lang="de-DE" sz="2000" u="sng" dirty="0" err="1">
                <a:solidFill>
                  <a:srgbClr val="0000FF"/>
                </a:solidFill>
              </a:rPr>
              <a:t>emitted</a:t>
            </a:r>
            <a:r>
              <a:rPr lang="de-DE" sz="2000" u="sng" dirty="0">
                <a:solidFill>
                  <a:srgbClr val="0000FF"/>
                </a:solidFill>
              </a:rPr>
              <a:t> </a:t>
            </a:r>
            <a:r>
              <a:rPr lang="de-DE" sz="2000" u="sng" dirty="0" err="1">
                <a:solidFill>
                  <a:srgbClr val="0000FF"/>
                </a:solidFill>
              </a:rPr>
              <a:t>from</a:t>
            </a:r>
            <a:r>
              <a:rPr lang="de-DE" sz="2000" u="sng" dirty="0">
                <a:solidFill>
                  <a:srgbClr val="0000FF"/>
                </a:solidFill>
              </a:rPr>
              <a:t> </a:t>
            </a:r>
            <a:r>
              <a:rPr lang="de-DE" sz="2000" u="sng" dirty="0" err="1">
                <a:solidFill>
                  <a:srgbClr val="0000FF"/>
                </a:solidFill>
              </a:rPr>
              <a:t>the</a:t>
            </a:r>
            <a:r>
              <a:rPr lang="de-DE" sz="2000" u="sng" dirty="0">
                <a:solidFill>
                  <a:srgbClr val="0000FF"/>
                </a:solidFill>
              </a:rPr>
              <a:t> QGP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365104"/>
            <a:ext cx="3275856" cy="2275727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4" y="1772816"/>
            <a:ext cx="675578" cy="1656184"/>
          </a:xfrm>
          <a:prstGeom prst="rect">
            <a:avLst/>
          </a:prstGeom>
        </p:spPr>
      </p:pic>
      <p:cxnSp>
        <p:nvCxnSpPr>
          <p:cNvPr id="11" name="Gekrümmte Verbindung 10"/>
          <p:cNvCxnSpPr/>
          <p:nvPr/>
        </p:nvCxnSpPr>
        <p:spPr bwMode="auto">
          <a:xfrm rot="16200000" flipV="1">
            <a:off x="1331640" y="1628800"/>
            <a:ext cx="1656184" cy="216024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krümmte Verbindung 24"/>
          <p:cNvCxnSpPr/>
          <p:nvPr/>
        </p:nvCxnSpPr>
        <p:spPr bwMode="auto">
          <a:xfrm flipV="1">
            <a:off x="2843808" y="1853208"/>
            <a:ext cx="1160512" cy="855712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Gekrümmte Verbindung 28"/>
          <p:cNvCxnSpPr/>
          <p:nvPr/>
        </p:nvCxnSpPr>
        <p:spPr bwMode="auto">
          <a:xfrm rot="5400000" flipH="1" flipV="1">
            <a:off x="2492152" y="1340768"/>
            <a:ext cx="1143744" cy="1016496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Gekrümmte Verbindung 32"/>
          <p:cNvCxnSpPr/>
          <p:nvPr/>
        </p:nvCxnSpPr>
        <p:spPr bwMode="auto">
          <a:xfrm rot="16200000" flipV="1">
            <a:off x="719572" y="1520788"/>
            <a:ext cx="1152128" cy="79208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feld 30"/>
          <p:cNvSpPr txBox="1"/>
          <p:nvPr/>
        </p:nvSpPr>
        <p:spPr>
          <a:xfrm>
            <a:off x="3995936" y="1484784"/>
            <a:ext cx="33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de-DE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611560" y="692696"/>
            <a:ext cx="382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de-DE" dirty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endParaRPr lang="de-DE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77558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332656" y="188640"/>
            <a:ext cx="1087320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Line spectroscopy </a:t>
            </a:r>
            <a:r>
              <a:rPr lang="en-US" sz="2000" i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the QGP with heavy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quarkonia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870176" y="1412776"/>
            <a:ext cx="6606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1"/>
                </a:solidFill>
              </a:rPr>
              <a:t>                     </a:t>
            </a:r>
            <a:endParaRPr lang="de-DE" sz="1800" b="1" dirty="0">
              <a:solidFill>
                <a:srgbClr val="00009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479667" y="3167390"/>
            <a:ext cx="184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588224" y="5877272"/>
            <a:ext cx="234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de-DE" sz="1400" b="1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10" name="Verbindungsstelle 9"/>
          <p:cNvSpPr/>
          <p:nvPr/>
        </p:nvSpPr>
        <p:spPr bwMode="auto">
          <a:xfrm>
            <a:off x="7164288" y="3645024"/>
            <a:ext cx="817240" cy="889248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0" u="none" strike="noStrike" spc="150" normalizeH="0" baseline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860032" y="1700808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3491880" y="4437112"/>
            <a:ext cx="432048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1907704" y="4437112"/>
            <a:ext cx="432048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51920" y="2060848"/>
            <a:ext cx="530145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Investigate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their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spectroscopy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</a:t>
            </a:r>
          </a:p>
          <a:p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    in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the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QGP: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Colorless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states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in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the</a:t>
            </a:r>
            <a:endParaRPr lang="de-DE" sz="1800" b="1" dirty="0">
              <a:solidFill>
                <a:srgbClr val="FF0000"/>
              </a:solidFill>
              <a:latin typeface="+mn-lt"/>
              <a:cs typeface="Comic Sans MS"/>
            </a:endParaRPr>
          </a:p>
          <a:p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    </a:t>
            </a:r>
            <a:r>
              <a:rPr lang="de-DE" sz="1800" b="1" dirty="0" err="1">
                <a:solidFill>
                  <a:srgbClr val="FF0000"/>
                </a:solidFill>
                <a:latin typeface="+mn-lt"/>
                <a:cs typeface="Comic Sans MS"/>
              </a:rPr>
              <a:t>colored</a:t>
            </a:r>
            <a:r>
              <a:rPr lang="de-DE" sz="1800" b="1" dirty="0">
                <a:solidFill>
                  <a:srgbClr val="FF0000"/>
                </a:solidFill>
                <a:latin typeface="+mn-lt"/>
                <a:cs typeface="Comic Sans MS"/>
              </a:rPr>
              <a:t> QGP</a:t>
            </a:r>
          </a:p>
          <a:p>
            <a:endParaRPr lang="de-DE" sz="1800" b="1" dirty="0">
              <a:solidFill>
                <a:srgbClr val="0000FF"/>
              </a:solidFill>
              <a:latin typeface="+mn-lt"/>
              <a:cs typeface="Comic Sans MS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Deduce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QGP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properties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such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as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</a:t>
            </a:r>
          </a:p>
          <a:p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   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the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temperature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T: “QGP-Thermometer“</a:t>
            </a:r>
          </a:p>
          <a:p>
            <a:endParaRPr lang="de-DE" sz="1800" b="1" dirty="0">
              <a:solidFill>
                <a:srgbClr val="0000FF"/>
              </a:solidFill>
              <a:latin typeface="+mn-lt"/>
              <a:cs typeface="Comic Sans MS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Focus on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ea typeface="Lucida Grande"/>
                <a:cs typeface="Lucida Grande"/>
              </a:rPr>
              <a:t>ϒ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because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there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,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recombination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is</a:t>
            </a:r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</a:t>
            </a:r>
          </a:p>
          <a:p>
            <a:r>
              <a:rPr lang="de-DE" sz="1800" b="1" dirty="0">
                <a:solidFill>
                  <a:srgbClr val="0000FF"/>
                </a:solidFill>
                <a:latin typeface="+mn-lt"/>
                <a:cs typeface="Comic Sans MS"/>
              </a:rPr>
              <a:t>     </a:t>
            </a:r>
            <a:r>
              <a:rPr lang="de-DE" sz="1800" b="1" dirty="0" err="1">
                <a:solidFill>
                  <a:srgbClr val="0000FF"/>
                </a:solidFill>
                <a:latin typeface="+mn-lt"/>
                <a:cs typeface="Comic Sans MS"/>
              </a:rPr>
              <a:t>negligible</a:t>
            </a:r>
            <a:endParaRPr lang="de-DE" sz="1800" b="1" dirty="0">
              <a:solidFill>
                <a:srgbClr val="0000FF"/>
              </a:solidFill>
              <a:latin typeface="+mn-lt"/>
              <a:cs typeface="Comic Sans MS"/>
            </a:endParaRPr>
          </a:p>
          <a:p>
            <a:endParaRPr lang="de-DE" sz="18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de-DE" sz="1800" b="1" dirty="0">
              <a:solidFill>
                <a:srgbClr val="0000FF"/>
              </a:solidFill>
              <a:latin typeface="+mn-lt"/>
              <a:ea typeface="ＭＳ ゴシック"/>
              <a:cs typeface="ＭＳ ゴシック"/>
            </a:endParaRPr>
          </a:p>
          <a:p>
            <a:endParaRPr lang="de-DE" sz="18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de-DE" sz="1800" b="1" dirty="0">
                <a:solidFill>
                  <a:srgbClr val="0000FF"/>
                </a:solidFill>
                <a:latin typeface="Comic Sans MS"/>
                <a:cs typeface="Comic Sans MS"/>
              </a:rPr>
              <a:t>    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268760"/>
            <a:ext cx="2942084" cy="292997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 bwMode="auto">
          <a:xfrm>
            <a:off x="1763688" y="2348880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483768" y="3140968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619672" y="3284984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Bild 13" descr="thermome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0" y="1556792"/>
            <a:ext cx="961148" cy="2736304"/>
          </a:xfrm>
          <a:prstGeom prst="rect">
            <a:avLst/>
          </a:prstGeom>
        </p:spPr>
      </p:pic>
      <p:pic>
        <p:nvPicPr>
          <p:cNvPr id="15" name="Bild 14" descr="upsilon_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81128"/>
            <a:ext cx="3149293" cy="213285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3606380" y="5805264"/>
            <a:ext cx="55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err="1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de-DE" sz="2000" u="sng" dirty="0">
                <a:solidFill>
                  <a:srgbClr val="0000FF"/>
                </a:solidFill>
              </a:rPr>
              <a:t> </a:t>
            </a:r>
            <a:r>
              <a:rPr lang="de-DE" sz="2000" u="sng" dirty="0" err="1">
                <a:solidFill>
                  <a:srgbClr val="0000FF"/>
                </a:solidFill>
              </a:rPr>
              <a:t>spectrum</a:t>
            </a:r>
            <a:r>
              <a:rPr lang="de-DE" sz="2000" u="sng" dirty="0">
                <a:solidFill>
                  <a:srgbClr val="0000FF"/>
                </a:solidFill>
              </a:rPr>
              <a:t> in </a:t>
            </a:r>
            <a:r>
              <a:rPr lang="de-DE" sz="2000" u="sng" dirty="0" err="1">
                <a:solidFill>
                  <a:srgbClr val="0000FF"/>
                </a:solidFill>
              </a:rPr>
              <a:t>vacuum</a:t>
            </a:r>
            <a:r>
              <a:rPr lang="de-DE" sz="2000" u="sng" dirty="0">
                <a:solidFill>
                  <a:srgbClr val="0000FF"/>
                </a:solidFill>
              </a:rPr>
              <a:t> =&gt; in </a:t>
            </a:r>
            <a:r>
              <a:rPr lang="de-DE" sz="2000" u="sng" dirty="0" err="1">
                <a:solidFill>
                  <a:srgbClr val="0000FF"/>
                </a:solidFill>
              </a:rPr>
              <a:t>the</a:t>
            </a:r>
            <a:r>
              <a:rPr lang="de-DE" sz="2000" u="sng" dirty="0">
                <a:solidFill>
                  <a:srgbClr val="0000FF"/>
                </a:solidFill>
              </a:rPr>
              <a:t> QGP medium?</a:t>
            </a:r>
          </a:p>
        </p:txBody>
      </p:sp>
      <p:sp>
        <p:nvSpPr>
          <p:cNvPr id="22" name="Rechteck 21"/>
          <p:cNvSpPr/>
          <p:nvPr/>
        </p:nvSpPr>
        <p:spPr>
          <a:xfrm>
            <a:off x="4014192" y="1700808"/>
            <a:ext cx="6606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1"/>
                </a:solidFill>
              </a:rPr>
              <a:t>                     </a:t>
            </a:r>
            <a:endParaRPr lang="de-DE" sz="1800" b="1" dirty="0">
              <a:solidFill>
                <a:srgbClr val="000090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483768" y="234888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051720" y="184482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699792" y="2132856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195736" y="270892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331640" y="2708920"/>
            <a:ext cx="144016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2267744" y="3284984"/>
            <a:ext cx="144016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2699792" y="2780928"/>
            <a:ext cx="144016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860032" y="1268760"/>
            <a:ext cx="144016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Bild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96752"/>
            <a:ext cx="1224136" cy="351109"/>
          </a:xfrm>
          <a:prstGeom prst="rect">
            <a:avLst/>
          </a:prstGeom>
        </p:spPr>
      </p:pic>
      <p:pic>
        <p:nvPicPr>
          <p:cNvPr id="11" name="Bild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6792"/>
            <a:ext cx="871678" cy="380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15616" y="4797152"/>
            <a:ext cx="714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Lucida Grande"/>
                <a:ea typeface="Lucida Grande"/>
                <a:cs typeface="Lucida Grande"/>
              </a:rPr>
              <a:t>ϒ</a:t>
            </a:r>
            <a:r>
              <a:rPr lang="de-DE" sz="1600" dirty="0">
                <a:latin typeface="Lucida Grande"/>
                <a:ea typeface="Lucida Grande"/>
                <a:cs typeface="Lucida Grande"/>
              </a:rPr>
              <a:t>(</a:t>
            </a:r>
            <a:r>
              <a:rPr lang="de-DE" sz="1600" dirty="0"/>
              <a:t>1S)</a:t>
            </a:r>
          </a:p>
        </p:txBody>
      </p:sp>
      <p:sp>
        <p:nvSpPr>
          <p:cNvPr id="5" name="Rechteck 4"/>
          <p:cNvSpPr/>
          <p:nvPr/>
        </p:nvSpPr>
        <p:spPr>
          <a:xfrm>
            <a:off x="1907704" y="5301208"/>
            <a:ext cx="714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600" dirty="0" err="1">
                <a:latin typeface="Lucida Grande"/>
                <a:ea typeface="Lucida Grande"/>
                <a:cs typeface="Lucida Grande"/>
              </a:rPr>
              <a:t>ϒ</a:t>
            </a:r>
            <a:r>
              <a:rPr lang="de-DE" sz="1600" dirty="0">
                <a:latin typeface="Lucida Grande"/>
                <a:ea typeface="Lucida Grande"/>
                <a:cs typeface="Lucida Grande"/>
              </a:rPr>
              <a:t>(</a:t>
            </a:r>
            <a:r>
              <a:rPr lang="de-DE" sz="1600" dirty="0"/>
              <a:t>2S)</a:t>
            </a:r>
          </a:p>
        </p:txBody>
      </p:sp>
      <p:sp>
        <p:nvSpPr>
          <p:cNvPr id="12" name="Rechteck 11"/>
          <p:cNvSpPr/>
          <p:nvPr/>
        </p:nvSpPr>
        <p:spPr>
          <a:xfrm>
            <a:off x="2411760" y="5733256"/>
            <a:ext cx="714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600" dirty="0" err="1">
                <a:latin typeface="Lucida Grande"/>
                <a:ea typeface="Lucida Grande"/>
                <a:cs typeface="Lucida Grande"/>
              </a:rPr>
              <a:t>ϒ</a:t>
            </a:r>
            <a:r>
              <a:rPr lang="de-DE" sz="1600" dirty="0">
                <a:latin typeface="Lucida Grande"/>
                <a:ea typeface="Lucida Grande"/>
                <a:cs typeface="Lucida Grande"/>
              </a:rPr>
              <a:t>(</a:t>
            </a:r>
            <a:r>
              <a:rPr lang="de-DE" sz="1600" dirty="0"/>
              <a:t>3S)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378577" y="1196752"/>
            <a:ext cx="284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 </a:t>
            </a:r>
            <a:r>
              <a:rPr lang="de-DE" sz="1800" dirty="0" err="1">
                <a:solidFill>
                  <a:srgbClr val="FF0000"/>
                </a:solidFill>
              </a:rPr>
              <a:t>Recombination</a:t>
            </a:r>
            <a:r>
              <a:rPr lang="de-DE" sz="1800" dirty="0">
                <a:solidFill>
                  <a:srgbClr val="FF0000"/>
                </a:solidFill>
              </a:rPr>
              <a:t> @ </a:t>
            </a:r>
            <a:r>
              <a:rPr lang="de-DE" sz="1800" dirty="0" err="1">
                <a:solidFill>
                  <a:srgbClr val="FF0000"/>
                </a:solidFill>
              </a:rPr>
              <a:t>low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p</a:t>
            </a:r>
            <a:r>
              <a:rPr lang="de-DE" sz="1800" baseline="-25000" dirty="0" err="1">
                <a:solidFill>
                  <a:srgbClr val="FF0000"/>
                </a:solidFill>
              </a:rPr>
              <a:t>T</a:t>
            </a:r>
            <a:r>
              <a:rPr lang="de-DE" sz="18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36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102508" y="286106"/>
            <a:ext cx="6565836" cy="769441"/>
          </a:xfrm>
          <a:prstGeom prst="rect">
            <a:avLst/>
          </a:prstGeom>
        </p:spPr>
        <p:txBody>
          <a:bodyPr wrap="none" lIns="90000">
            <a:spAutoFit/>
          </a:bodyPr>
          <a:lstStyle/>
          <a:p>
            <a:pPr lvl="0" algn="ctr" eaLnBrk="1" hangingPunct="1"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2. Fast local equilibration of quarks and gluons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60FD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22459"/>
            <a:ext cx="3179233" cy="2657861"/>
          </a:xfrm>
          <a:prstGeom prst="rect">
            <a:avLst/>
          </a:prstGeom>
        </p:spPr>
      </p:pic>
      <p:cxnSp>
        <p:nvCxnSpPr>
          <p:cNvPr id="11" name="Gerade Verbindung mit Pfeil 10"/>
          <p:cNvCxnSpPr>
            <a:cxnSpLocks/>
          </p:cNvCxnSpPr>
          <p:nvPr/>
        </p:nvCxnSpPr>
        <p:spPr>
          <a:xfrm flipH="1" flipV="1">
            <a:off x="2423583" y="2949506"/>
            <a:ext cx="1708150" cy="559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102611" y="3070818"/>
            <a:ext cx="4852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equilibration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96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gluons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fireball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towards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BE-distribution (global thermo-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dynamic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equilibrium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usually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attained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16" name="Gerade Verbindung mit Pfeil 15"/>
          <p:cNvCxnSpPr>
            <a:cxnSpLocks/>
          </p:cNvCxnSpPr>
          <p:nvPr/>
        </p:nvCxnSpPr>
        <p:spPr>
          <a:xfrm flipH="1">
            <a:off x="3522133" y="2218267"/>
            <a:ext cx="1591735" cy="375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4619392" y="1791269"/>
            <a:ext cx="43652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equilibration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quarks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fragmentation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towards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60E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60E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FD-distribution</a:t>
            </a:r>
          </a:p>
        </p:txBody>
      </p:sp>
      <p:sp>
        <p:nvSpPr>
          <p:cNvPr id="27" name="Rechteck 26"/>
          <p:cNvSpPr/>
          <p:nvPr/>
        </p:nvSpPr>
        <p:spPr>
          <a:xfrm>
            <a:off x="3411752" y="631559"/>
            <a:ext cx="57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353048-879D-434D-98AA-F7FE138359FE}"/>
                  </a:ext>
                </a:extLst>
              </p:cNvPr>
              <p:cNvSpPr txBox="1"/>
              <p:nvPr/>
            </p:nvSpPr>
            <p:spPr>
              <a:xfrm>
                <a:off x="4131732" y="5086402"/>
                <a:ext cx="52648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Most produced particles in the fragmentation region (large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pseudorapidities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Arial" panose="020B0604020202020204" pitchFamily="34" charset="0"/>
                  </a:rPr>
                  <a:t>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 </a:t>
                </a:r>
                <a:r>
                  <a:rPr kumimoji="0" lang="en-US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</a:t>
                </a:r>
                <a:r>
                  <a:rPr kumimoji="0" lang="en-US" sz="18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beam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arise from the fragmentation sources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353048-879D-434D-98AA-F7FE13835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732" y="5086402"/>
                <a:ext cx="5264804" cy="1200329"/>
              </a:xfrm>
              <a:prstGeom prst="rect">
                <a:avLst/>
              </a:prstGeom>
              <a:blipFill>
                <a:blip r:embed="rId3"/>
                <a:stretch>
                  <a:fillRect l="-964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24D9ED5-E334-9E4D-A194-58D94363C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08" y="3892480"/>
            <a:ext cx="3710025" cy="233396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F417770-A246-E242-BC3A-0B6953732DB8}"/>
              </a:ext>
            </a:extLst>
          </p:cNvPr>
          <p:cNvSpPr/>
          <p:nvPr/>
        </p:nvSpPr>
        <p:spPr>
          <a:xfrm>
            <a:off x="2654853" y="5177092"/>
            <a:ext cx="1476879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2BBBFD-1AD8-C34C-BE53-A7E2097F5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5445225"/>
            <a:ext cx="144015" cy="264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2233E41-BFBA-4748-810D-7C7DA0E3C1CC}"/>
              </a:ext>
            </a:extLst>
          </p:cNvPr>
          <p:cNvSpPr/>
          <p:nvPr/>
        </p:nvSpPr>
        <p:spPr>
          <a:xfrm>
            <a:off x="659029" y="6276210"/>
            <a:ext cx="3062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Kellers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GW, PTEP 2019, 053D03 (2019)</a:t>
            </a:r>
          </a:p>
        </p:txBody>
      </p:sp>
    </p:spTree>
    <p:extLst>
      <p:ext uri="{BB962C8B-B14F-4D97-AF65-F5344CB8AC3E}">
        <p14:creationId xmlns:p14="http://schemas.microsoft.com/office/powerpoint/2010/main" val="2750696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41133" y="6356350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ußzeilenplatzhalter 1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70727" y="385540"/>
            <a:ext cx="490390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analytical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local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equilibration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2.1 Relaxation time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approximation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(RTA)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50800" dist="38100" dir="2700000" algn="tl" rotWithShape="0">
                  <a:srgbClr val="0000FF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54482" y="1610267"/>
            <a:ext cx="7081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relaxes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initial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nonequilibrium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lang="de-DE" sz="1800" baseline="-250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i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towards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Bose-Einstein/ Fermi-Dirac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978788" y="2957892"/>
            <a:ext cx="3405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according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linear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23067" y="3992602"/>
            <a:ext cx="2783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time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pitchFamily="2" charset="2"/>
                <a:ea typeface="+mn-ea"/>
                <a:cs typeface="Arial"/>
              </a:rPr>
              <a:t>t</a:t>
            </a:r>
            <a:r>
              <a:rPr kumimoji="0" lang="de-DE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</a:t>
            </a:r>
            <a:endParaRPr kumimoji="0" lang="de-DE" sz="2000" b="0" i="0" u="none" strike="noStrike" kern="1200" cap="none" spc="0" normalizeH="0" baseline="-2500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754482" y="5411801"/>
            <a:ext cx="8148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fast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equilibration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relativistic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heavy-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collisions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quarks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gluons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appropriate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initial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lang="de-DE" sz="1800" baseline="-250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i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). </a:t>
            </a:r>
          </a:p>
        </p:txBody>
      </p:sp>
      <p:pic>
        <p:nvPicPr>
          <p:cNvPr id="18" name="Bild 17" descr="n_text_eq^pm_(_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24" y="2311864"/>
            <a:ext cx="2847310" cy="646028"/>
          </a:xfrm>
          <a:prstGeom prst="rect">
            <a:avLst/>
          </a:prstGeom>
        </p:spPr>
      </p:pic>
      <p:pic>
        <p:nvPicPr>
          <p:cNvPr id="9" name="Bild 8" descr="hspace_.2cm_$n^+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75" y="2512909"/>
            <a:ext cx="2893875" cy="288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69EA98-C65C-7546-A3F0-CE76F2606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35" y="3478725"/>
            <a:ext cx="3484488" cy="394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585C2-470E-1E40-9056-E69A8A75B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038" y="4601403"/>
            <a:ext cx="5522962" cy="41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92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570FB-82E7-1545-9448-87F3731B0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itel 1"/>
          <p:cNvSpPr txBox="1">
            <a:spLocks/>
          </p:cNvSpPr>
          <p:nvPr/>
        </p:nvSpPr>
        <p:spPr>
          <a:xfrm>
            <a:off x="179512" y="260648"/>
            <a:ext cx="8797753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Video: Relaxation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ansatz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for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bosons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gluons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)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47" name="Textplatzhalter 2"/>
          <p:cNvSpPr txBox="1">
            <a:spLocks/>
          </p:cNvSpPr>
          <p:nvPr/>
        </p:nvSpPr>
        <p:spPr>
          <a:xfrm>
            <a:off x="107645" y="3645024"/>
            <a:ext cx="10297003" cy="60041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38667" y="5336936"/>
            <a:ext cx="148438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0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T= 510 </a:t>
            </a:r>
            <a:r>
              <a:rPr lang="de-DE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</a:t>
            </a:r>
          </a:p>
          <a:p>
            <a:pPr marL="3600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solidFill>
                  <a:prstClr val="black"/>
                </a:solidFill>
                <a:latin typeface="Symbol" pitchFamily="2" charset="2"/>
                <a:ea typeface="+mn-ea"/>
                <a:cs typeface="Arial"/>
              </a:rPr>
              <a:t>m</a:t>
            </a:r>
            <a:r>
              <a:rPr lang="de-DE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&lt;0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pic>
        <p:nvPicPr>
          <p:cNvPr id="8" name="animate_new_rela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773343"/>
            <a:ext cx="6282267" cy="404174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529075" y="4532049"/>
            <a:ext cx="127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lang="de-DE" sz="20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eV/c)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284630" y="2298963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de-DE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</a:t>
            </a:r>
            <a:r>
              <a:rPr kumimoji="0" lang="de-DE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,t)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01744" y="5302447"/>
            <a:ext cx="577685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    The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evolution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equation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linear =&gt;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time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evolution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discontinuous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relaxation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time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all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momenta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800" dirty="0">
                <a:solidFill>
                  <a:srgbClr val="096D21"/>
                </a:solidFill>
                <a:latin typeface="Arial"/>
                <a:ea typeface="+mn-ea"/>
                <a:cs typeface="Arial"/>
              </a:rPr>
              <a:t>                  </a:t>
            </a:r>
            <a:r>
              <a:rPr lang="de-DE" sz="1800" dirty="0" err="1">
                <a:solidFill>
                  <a:srgbClr val="096D21"/>
                </a:solidFill>
                <a:latin typeface="Arial"/>
                <a:ea typeface="+mn-ea"/>
                <a:cs typeface="Arial"/>
              </a:rPr>
              <a:t>Include</a:t>
            </a:r>
            <a:r>
              <a:rPr lang="de-DE" sz="1800" dirty="0">
                <a:solidFill>
                  <a:srgbClr val="096D21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96D21"/>
                </a:solidFill>
                <a:latin typeface="Arial"/>
                <a:ea typeface="+mn-ea"/>
                <a:cs typeface="Arial"/>
              </a:rPr>
              <a:t>the</a:t>
            </a:r>
            <a:r>
              <a:rPr lang="de-DE" sz="1800" dirty="0">
                <a:solidFill>
                  <a:srgbClr val="096D21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96D21"/>
                </a:solidFill>
                <a:latin typeface="Arial"/>
                <a:ea typeface="+mn-ea"/>
                <a:cs typeface="Arial"/>
              </a:rPr>
              <a:t>nonlinearity</a:t>
            </a:r>
            <a:r>
              <a:rPr lang="de-DE" sz="1800" dirty="0">
                <a:solidFill>
                  <a:srgbClr val="096D21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96D21"/>
                </a:solidFill>
                <a:latin typeface="Arial"/>
                <a:ea typeface="+mn-ea"/>
                <a:cs typeface="Arial"/>
              </a:rPr>
              <a:t>of</a:t>
            </a:r>
            <a:r>
              <a:rPr lang="de-DE" sz="1800" dirty="0">
                <a:solidFill>
                  <a:srgbClr val="096D21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96D21"/>
                </a:solidFill>
                <a:latin typeface="Arial"/>
                <a:ea typeface="+mn-ea"/>
                <a:cs typeface="Arial"/>
              </a:rPr>
              <a:t>the</a:t>
            </a:r>
            <a:r>
              <a:rPr lang="de-DE" sz="1800" dirty="0">
                <a:solidFill>
                  <a:srgbClr val="096D21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96D21"/>
                </a:solidFill>
                <a:latin typeface="Arial"/>
                <a:ea typeface="+mn-ea"/>
                <a:cs typeface="Arial"/>
              </a:rPr>
              <a:t>system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96D2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Gerade Verbindung mit Pfeil 5"/>
          <p:cNvCxnSpPr>
            <a:cxnSpLocks/>
          </p:cNvCxnSpPr>
          <p:nvPr/>
        </p:nvCxnSpPr>
        <p:spPr>
          <a:xfrm flipH="1">
            <a:off x="6358549" y="3372876"/>
            <a:ext cx="194651" cy="437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feil nach unten 23">
            <a:extLst>
              <a:ext uri="{FF2B5EF4-FFF2-40B4-BE49-F238E27FC236}">
                <a16:creationId xmlns:a16="http://schemas.microsoft.com/office/drawing/2014/main" id="{87D80CA1-D1E8-4C4D-9A88-C10D0FF84905}"/>
              </a:ext>
            </a:extLst>
          </p:cNvPr>
          <p:cNvSpPr/>
          <p:nvPr/>
        </p:nvSpPr>
        <p:spPr>
          <a:xfrm rot="20375299">
            <a:off x="6409267" y="2077659"/>
            <a:ext cx="287867" cy="53638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5D8BF1-570A-904C-B07E-43CF0B356B3B}"/>
              </a:ext>
            </a:extLst>
          </p:cNvPr>
          <p:cNvSpPr/>
          <p:nvPr/>
        </p:nvSpPr>
        <p:spPr>
          <a:xfrm>
            <a:off x="1339449" y="4612032"/>
            <a:ext cx="6282267" cy="25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C842F-26DE-6A41-A680-79B2467ED6D4}"/>
              </a:ext>
            </a:extLst>
          </p:cNvPr>
          <p:cNvSpPr txBox="1"/>
          <p:nvPr/>
        </p:nvSpPr>
        <p:spPr>
          <a:xfrm>
            <a:off x="5172091" y="456672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Q</a:t>
            </a:r>
            <a:r>
              <a:rPr lang="en-US" sz="1800" baseline="-25000" dirty="0"/>
              <a:t>s</a:t>
            </a:r>
            <a:r>
              <a:rPr lang="en-US" sz="1800" dirty="0"/>
              <a:t>=1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B76F71-B95D-A84E-B892-BF1323B4AB40}"/>
              </a:ext>
            </a:extLst>
          </p:cNvPr>
          <p:cNvSpPr txBox="1"/>
          <p:nvPr/>
        </p:nvSpPr>
        <p:spPr>
          <a:xfrm>
            <a:off x="1522284" y="45320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19" name="Pfeil nach unten 23">
            <a:extLst>
              <a:ext uri="{FF2B5EF4-FFF2-40B4-BE49-F238E27FC236}">
                <a16:creationId xmlns:a16="http://schemas.microsoft.com/office/drawing/2014/main" id="{0E658B9B-983D-AC43-A6F4-E4D93D0521DD}"/>
              </a:ext>
            </a:extLst>
          </p:cNvPr>
          <p:cNvSpPr/>
          <p:nvPr/>
        </p:nvSpPr>
        <p:spPr>
          <a:xfrm rot="16200000" flipH="1">
            <a:off x="2500562" y="6273914"/>
            <a:ext cx="196129" cy="5177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9F4B7-999D-434E-9946-3B5031173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1630651"/>
            <a:ext cx="1955800" cy="2631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0FD083-2D7A-8647-B0FC-1C78CFFDD481}"/>
              </a:ext>
            </a:extLst>
          </p:cNvPr>
          <p:cNvSpPr/>
          <p:nvPr/>
        </p:nvSpPr>
        <p:spPr>
          <a:xfrm>
            <a:off x="6942969" y="5417447"/>
            <a:ext cx="2098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400" dirty="0" err="1">
                <a:solidFill>
                  <a:srgbClr val="000090"/>
                </a:solidFill>
                <a:latin typeface="Symbol" pitchFamily="2" charset="2"/>
                <a:cs typeface="Arial"/>
              </a:rPr>
              <a:t>e</a:t>
            </a:r>
            <a:r>
              <a:rPr lang="de-DE" sz="1400" dirty="0">
                <a:solidFill>
                  <a:srgbClr val="000090"/>
                </a:solidFill>
                <a:latin typeface="Arial"/>
                <a:cs typeface="Arial"/>
              </a:rPr>
              <a:t>=p </a:t>
            </a:r>
            <a:r>
              <a:rPr lang="de-DE" sz="1400" dirty="0" err="1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sz="1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000090"/>
                </a:solidFill>
                <a:latin typeface="Arial"/>
                <a:cs typeface="Arial"/>
              </a:rPr>
              <a:t>massless</a:t>
            </a:r>
            <a:r>
              <a:rPr lang="de-DE" sz="1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000090"/>
                </a:solidFill>
                <a:latin typeface="Arial"/>
                <a:cs typeface="Arial"/>
              </a:rPr>
              <a:t>gluons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9AE211-D875-B442-BA64-F0EC68A90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857" y="2759203"/>
            <a:ext cx="2337513" cy="51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9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626110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ußzeilenplatzhalter 1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982909" y="349347"/>
            <a:ext cx="5679953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2.2 Derivation of the nonlinear diffusion equation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        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Boltzmann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collision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term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bosons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/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fermions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Bild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127109"/>
            <a:ext cx="5300132" cy="331752"/>
          </a:xfrm>
          <a:prstGeom prst="rect">
            <a:avLst/>
          </a:prstGeom>
        </p:spPr>
      </p:pic>
      <p:pic>
        <p:nvPicPr>
          <p:cNvPr id="9" name="Bild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589731"/>
            <a:ext cx="5554133" cy="67570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54482" y="5064667"/>
            <a:ext cx="713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Bose-Einstein/ Fermi-Dirac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stationary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6535" y="1476785"/>
            <a:ext cx="7136451" cy="1437640"/>
          </a:xfrm>
          <a:prstGeom prst="rect">
            <a:avLst/>
          </a:prstGeom>
          <a:solidFill>
            <a:schemeClr val="tx2">
              <a:lumMod val="40000"/>
              <a:lumOff val="60000"/>
              <a:alpha val="3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Bild 13" descr="frac_partial_n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2" y="1514983"/>
            <a:ext cx="8465891" cy="1345033"/>
          </a:xfrm>
          <a:prstGeom prst="rect">
            <a:avLst/>
          </a:prstGeom>
        </p:spPr>
      </p:pic>
      <p:pic>
        <p:nvPicPr>
          <p:cNvPr id="24" name="Bild 23" descr="n_text_eq^pm_(_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24" y="5552533"/>
            <a:ext cx="2847310" cy="646028"/>
          </a:xfrm>
          <a:prstGeom prst="rect">
            <a:avLst/>
          </a:prstGeom>
        </p:spPr>
      </p:pic>
      <p:pic>
        <p:nvPicPr>
          <p:cNvPr id="10" name="Bild 9" descr="$n_j^pm_equiv_n^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" y="4495069"/>
            <a:ext cx="6730051" cy="3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79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24934" y="728133"/>
            <a:ext cx="84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collision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form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Master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(ME)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gain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46667" y="2243667"/>
            <a:ext cx="311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766" y="2252134"/>
            <a:ext cx="685800" cy="4064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597566" y="2252134"/>
            <a:ext cx="142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accordingly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46667" y="3434266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Introduce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density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=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);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omit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± 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66" y="4097867"/>
            <a:ext cx="3619500" cy="3556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910166" y="5306536"/>
            <a:ext cx="235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peaked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925932" y="5303335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Obtain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approximation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through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Taylor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976520" y="5675868"/>
            <a:ext cx="594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expansion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around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order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673600"/>
            <a:ext cx="4419600" cy="3556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690752" y="241628"/>
            <a:ext cx="5253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3366FF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Derivation of the nonlinear diffusion equation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>
                <a:outerShdw blurRad="50800" dist="38100" dir="2700000" algn="tl" rotWithShape="0">
                  <a:srgbClr val="3366FF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151305" y="1288069"/>
            <a:ext cx="6557434" cy="885799"/>
          </a:xfrm>
          <a:prstGeom prst="rect">
            <a:avLst/>
          </a:prstGeom>
          <a:solidFill>
            <a:schemeClr val="tx2">
              <a:lumMod val="40000"/>
              <a:lumOff val="60000"/>
              <a:alpha val="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Bild 12" descr="frac_partial_n_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19" y="1342023"/>
            <a:ext cx="6375481" cy="811711"/>
          </a:xfrm>
          <a:prstGeom prst="rect">
            <a:avLst/>
          </a:prstGeom>
        </p:spPr>
      </p:pic>
      <p:pic>
        <p:nvPicPr>
          <p:cNvPr id="15" name="Bild 14" descr="W^pm_4_rightarr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1" y="2795104"/>
            <a:ext cx="7569200" cy="669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683384-2679-6143-9954-E99116BE0B3B}"/>
              </a:ext>
            </a:extLst>
          </p:cNvPr>
          <p:cNvSpPr txBox="1"/>
          <p:nvPr/>
        </p:nvSpPr>
        <p:spPr>
          <a:xfrm>
            <a:off x="1476679" y="621785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GW,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Physica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499, 1 (2018)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056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455960" y="6119626"/>
            <a:ext cx="8858654" cy="900185"/>
          </a:xfrm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       Bose-Einstein/Fermi-Dirac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distributions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are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stationary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solutions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T=- D/v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862921" y="5754501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60400" y="577334"/>
            <a:ext cx="844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Introduce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coefficients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via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moments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transition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(x=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27584" y="2102935"/>
            <a:ext cx="780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arrive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nonlinear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partial differential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occupation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29733" y="3698500"/>
            <a:ext cx="795226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Dissipative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effects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expressed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through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drift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  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diffusive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effects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through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diffusion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limit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coefficients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nonlinear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diffusion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occupation-number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bosons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fermions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becomes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757767"/>
            <a:ext cx="685800" cy="3302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044201"/>
            <a:ext cx="850900" cy="2921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879599" y="5348215"/>
            <a:ext cx="5046133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Bild 13" descr="D^pm(_epsilon_1,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6" y="1139098"/>
            <a:ext cx="7557188" cy="626693"/>
          </a:xfrm>
          <a:prstGeom prst="rect">
            <a:avLst/>
          </a:prstGeom>
        </p:spPr>
      </p:pic>
      <p:pic>
        <p:nvPicPr>
          <p:cNvPr id="15" name="Bild 14" descr="$n^pm_equiv_n^p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66" y="2437601"/>
            <a:ext cx="3496733" cy="311665"/>
          </a:xfrm>
          <a:prstGeom prst="rect">
            <a:avLst/>
          </a:prstGeom>
        </p:spPr>
      </p:pic>
      <p:pic>
        <p:nvPicPr>
          <p:cNvPr id="18" name="Bild 17" descr="frac_partial_n^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29" y="5368454"/>
            <a:ext cx="4800171" cy="751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323C4-2C70-7940-8FC5-F1AE00E0D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162" y="2867890"/>
            <a:ext cx="5775005" cy="7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6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669640" y="341826"/>
            <a:ext cx="5099473" cy="496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2.3 Exact solution of the nonlinear equation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97497" y="1041726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Perform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nonlinear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7497" y="2133986"/>
            <a:ext cx="786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w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temperature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T=-D/v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time-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dependent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Z(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7981" y="3217966"/>
            <a:ext cx="910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The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partition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function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is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an integral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over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Green‘s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function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of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the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linear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diffusion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equation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,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54084" y="4509527"/>
            <a:ext cx="8828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a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exponential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contains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 integral A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initial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conditions</a:t>
            </a:r>
            <a:endParaRPr lang="de-DE" sz="1800" dirty="0">
              <a:solidFill>
                <a:srgbClr val="00009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182284" y="5522151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182284" y="3654106"/>
            <a:ext cx="4370916" cy="702839"/>
          </a:xfrm>
          <a:prstGeom prst="rect">
            <a:avLst/>
          </a:prstGeom>
          <a:solidFill>
            <a:schemeClr val="tx2">
              <a:lumMod val="40000"/>
              <a:lumOff val="60000"/>
              <a:alpha val="1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DE9274-DA7C-0940-B2B1-F4AB183A0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208" y="2526265"/>
            <a:ext cx="3928095" cy="702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C9E39A-3067-2C4D-BD9F-BF04C5C09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944" y="1478744"/>
            <a:ext cx="5580112" cy="5959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66DB5B-7700-7E43-B817-F169DF3E5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121" y="3697025"/>
            <a:ext cx="4089648" cy="6319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F84246-001B-114F-9009-283EF55D7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781" y="4924453"/>
            <a:ext cx="3616948" cy="5021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23F5C5-0999-EB48-8B46-9FA720034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1" y="5594084"/>
            <a:ext cx="1708313" cy="2973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D5B10DE-64F7-2845-B2A4-0FBBED69ED50}"/>
              </a:ext>
            </a:extLst>
          </p:cNvPr>
          <p:cNvSpPr/>
          <p:nvPr/>
        </p:nvSpPr>
        <p:spPr>
          <a:xfrm>
            <a:off x="478794" y="5687573"/>
            <a:ext cx="9041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lvl="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analytical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solution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well-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suited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replace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linear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relaxation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ansatz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  <a:p>
            <a:pPr marL="285750" lvl="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integrals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can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be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solved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closed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form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schematic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initial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conditions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n</a:t>
            </a:r>
            <a:r>
              <a:rPr lang="de-DE" sz="1800" baseline="-25000" dirty="0" err="1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(x).</a:t>
            </a:r>
            <a:endParaRPr lang="de-DE" sz="18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70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pitchFamily="-65" charset="-128"/>
                <a:cs typeface="ＭＳ Ｐゴシック" pitchFamily="-65" charset="-128"/>
              </a:rPr>
              <a:t>Tohoku University 2021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67544" y="188640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352B99"/>
                </a:solidFill>
                <a:latin typeface="+mn-lt"/>
                <a:ea typeface="ＭＳ Ｐゴシック" charset="-128"/>
                <a:cs typeface="ＭＳ Ｐゴシック" charset="-128"/>
              </a:rPr>
              <a:t>Topics</a:t>
            </a:r>
            <a:endParaRPr lang="en-US" sz="2400" b="1" dirty="0">
              <a:solidFill>
                <a:srgbClr val="352B99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660642" y="1340768"/>
            <a:ext cx="93726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indent="-457200" eaLnBrk="1" hangingPunct="1">
              <a:spcBef>
                <a:spcPts val="400"/>
              </a:spcBef>
              <a:buAutoNum type="arabicPeriod"/>
            </a:pPr>
            <a:r>
              <a:rPr lang="en-US" sz="2000" dirty="0">
                <a:solidFill>
                  <a:srgbClr val="003300"/>
                </a:solidFill>
                <a:latin typeface="Arial"/>
                <a:cs typeface="Arial"/>
              </a:rPr>
              <a:t>Introduction: QGP in the early universe/ in the lab, jet quenching, </a:t>
            </a:r>
          </a:p>
          <a:p>
            <a:pPr eaLnBrk="1" hangingPunct="1">
              <a:spcBef>
                <a:spcPts val="400"/>
              </a:spcBef>
            </a:pPr>
            <a:r>
              <a:rPr lang="en-US" sz="2000" dirty="0">
                <a:solidFill>
                  <a:srgbClr val="003300"/>
                </a:solidFill>
                <a:latin typeface="Arial"/>
                <a:cs typeface="Arial"/>
              </a:rPr>
              <a:t>      QGP photon and </a:t>
            </a:r>
            <a:r>
              <a:rPr lang="en-US" sz="2000" dirty="0" err="1">
                <a:solidFill>
                  <a:srgbClr val="003300"/>
                </a:solidFill>
                <a:latin typeface="Arial"/>
                <a:cs typeface="Arial"/>
              </a:rPr>
              <a:t>quarkonia</a:t>
            </a:r>
            <a:r>
              <a:rPr lang="en-US" sz="2000" dirty="0">
                <a:solidFill>
                  <a:srgbClr val="003300"/>
                </a:solidFill>
                <a:latin typeface="Arial"/>
                <a:cs typeface="Arial"/>
              </a:rPr>
              <a:t> spectroscopy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003300"/>
                </a:solidFill>
                <a:latin typeface="Arial"/>
                <a:cs typeface="Arial"/>
              </a:rPr>
              <a:t>    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2.   Fast local thermalization of quarks and gluons: </a:t>
            </a:r>
          </a:p>
          <a:p>
            <a:pPr marL="365760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      A nonlinear diffusion model</a:t>
            </a:r>
          </a:p>
          <a:p>
            <a:pPr marL="36576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3.   Stopping: Net-proton and -baryon distributions</a:t>
            </a:r>
          </a:p>
          <a:p>
            <a:pPr marL="36576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4.   Charged-hadron production: A three-source model cp. to data</a:t>
            </a:r>
          </a:p>
          <a:p>
            <a:pPr marL="365760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       from RHIC and LHC</a:t>
            </a:r>
          </a:p>
          <a:p>
            <a:pPr marL="36576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5.    Hard probes: </a:t>
            </a:r>
            <a:r>
              <a:rPr lang="en-US" sz="2000" dirty="0" err="1">
                <a:solidFill>
                  <a:srgbClr val="0000FF"/>
                </a:solidFill>
                <a:latin typeface="Arial"/>
                <a:cs typeface="Arial"/>
              </a:rPr>
              <a:t>Charmonia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 and </a:t>
            </a:r>
            <a:r>
              <a:rPr lang="en-US" sz="2000" dirty="0" err="1">
                <a:solidFill>
                  <a:srgbClr val="0000FF"/>
                </a:solidFill>
                <a:latin typeface="Arial"/>
                <a:cs typeface="Arial"/>
              </a:rPr>
              <a:t>bottomonia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003300"/>
                </a:solidFill>
                <a:latin typeface="Arial"/>
                <a:cs typeface="Arial"/>
              </a:rPr>
              <a:t>6.    Summary and conclusion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AutoNum type="arabicPeriod" startAt="5"/>
            </a:pPr>
            <a:endParaRPr lang="en-US" sz="2200" dirty="0">
              <a:solidFill>
                <a:srgbClr val="003300"/>
              </a:solidFill>
              <a:latin typeface="Arial"/>
              <a:cs typeface="Arial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endParaRPr lang="en-US" sz="2200" dirty="0">
              <a:solidFill>
                <a:srgbClr val="003300"/>
              </a:solidFill>
              <a:latin typeface="Arial"/>
              <a:cs typeface="Arial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AutoNum type="arabicPeriod"/>
            </a:pPr>
            <a:endParaRPr lang="en-US" sz="2200" dirty="0">
              <a:solidFill>
                <a:srgbClr val="003300"/>
              </a:solidFill>
              <a:latin typeface="Arial"/>
              <a:cs typeface="Arial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AutoNum type="arabicPeriod"/>
            </a:pPr>
            <a:endParaRPr lang="en-US" sz="2200" dirty="0">
              <a:solidFill>
                <a:srgbClr val="003300"/>
              </a:solidFill>
              <a:latin typeface="Arial"/>
              <a:cs typeface="Arial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</a:pP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F26D49E-E37F-2249-8151-AC31A5FC67BE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/>
              <a:t>2</a:t>
            </a:fld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0960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347864" y="6338372"/>
            <a:ext cx="2895600" cy="365125"/>
          </a:xfrm>
        </p:spPr>
        <p:txBody>
          <a:bodyPr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black"/>
                </a:solidFill>
                <a:latin typeface="Arial"/>
                <a:cs typeface="Arial"/>
              </a:rPr>
              <a:t>GW, </a:t>
            </a:r>
            <a:r>
              <a:rPr lang="de-DE" b="1" dirty="0" err="1">
                <a:solidFill>
                  <a:prstClr val="black"/>
                </a:solidFill>
                <a:latin typeface="Arial"/>
                <a:cs typeface="Arial"/>
              </a:rPr>
              <a:t>Results</a:t>
            </a:r>
            <a:r>
              <a:rPr lang="de-DE" b="1" dirty="0">
                <a:solidFill>
                  <a:prstClr val="black"/>
                </a:solidFill>
                <a:latin typeface="Arial"/>
                <a:cs typeface="Arial"/>
              </a:rPr>
              <a:t> Phys. 13, 102197 (2019)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53509" y="261705"/>
            <a:ext cx="8974667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1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fermionic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analytical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LHC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energies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quarks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             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antiparticle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416300"/>
            <a:ext cx="88900" cy="127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016030" y="5911335"/>
            <a:ext cx="5359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Analytical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agree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numerical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matlab-results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440843" y="1578001"/>
            <a:ext cx="222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Antiparticle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809394" y="3614751"/>
            <a:ext cx="115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Dirac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Bild 6" descr="fermions_very_high_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8" y="1320560"/>
            <a:ext cx="6449345" cy="4216879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 flipH="1">
            <a:off x="3124200" y="1947333"/>
            <a:ext cx="2379134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7535334" y="415026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T=510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6A5F17-BBC3-F245-8AE0-9F5E03389B78}"/>
              </a:ext>
            </a:extLst>
          </p:cNvPr>
          <p:cNvSpPr txBox="1"/>
          <p:nvPr/>
        </p:nvSpPr>
        <p:spPr>
          <a:xfrm>
            <a:off x="5812057" y="2355587"/>
            <a:ext cx="4962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n</a:t>
            </a:r>
            <a:r>
              <a:rPr lang="de-DE" sz="1800" baseline="-25000" dirty="0" err="1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(x)</a:t>
            </a:r>
            <a:endParaRPr lang="en-US" sz="1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CD5BC2-01CE-FC41-A197-FA31FA3AE893}"/>
              </a:ext>
            </a:extLst>
          </p:cNvPr>
          <p:cNvCxnSpPr>
            <a:cxnSpLocks/>
          </p:cNvCxnSpPr>
          <p:nvPr/>
        </p:nvCxnSpPr>
        <p:spPr>
          <a:xfrm flipH="1">
            <a:off x="5228565" y="2574106"/>
            <a:ext cx="583492" cy="2621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B1D724C-F253-8F44-BC9A-AFB0176B5E48}"/>
              </a:ext>
            </a:extLst>
          </p:cNvPr>
          <p:cNvCxnSpPr>
            <a:cxnSpLocks/>
          </p:cNvCxnSpPr>
          <p:nvPr/>
        </p:nvCxnSpPr>
        <p:spPr>
          <a:xfrm flipH="1">
            <a:off x="6174991" y="3799417"/>
            <a:ext cx="557250" cy="4216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72338FC-4CAC-724C-AC0A-626E984B9CF4}"/>
              </a:ext>
            </a:extLst>
          </p:cNvPr>
          <p:cNvSpPr txBox="1"/>
          <p:nvPr/>
        </p:nvSpPr>
        <p:spPr>
          <a:xfrm>
            <a:off x="6732240" y="3439267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Thermal F-D </a:t>
            </a:r>
          </a:p>
          <a:p>
            <a:r>
              <a:rPr lang="en-US" sz="1800" dirty="0"/>
              <a:t> distribution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B4A65-74E5-0442-87B4-6AAC84CAACAA}"/>
              </a:ext>
            </a:extLst>
          </p:cNvPr>
          <p:cNvSpPr txBox="1"/>
          <p:nvPr/>
        </p:nvSpPr>
        <p:spPr>
          <a:xfrm>
            <a:off x="5094871" y="5323779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2" charset="2"/>
              </a:rPr>
              <a:t>e</a:t>
            </a:r>
            <a:r>
              <a:rPr lang="en-US" sz="2400" baseline="-25000" dirty="0" err="1"/>
              <a:t>F</a:t>
            </a:r>
            <a:endParaRPr lang="en-US" sz="2400" baseline="-25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F585D8-6E26-274F-9304-8DD1B033D8B0}"/>
              </a:ext>
            </a:extLst>
          </p:cNvPr>
          <p:cNvCxnSpPr>
            <a:cxnSpLocks/>
          </p:cNvCxnSpPr>
          <p:nvPr/>
        </p:nvCxnSpPr>
        <p:spPr>
          <a:xfrm flipH="1" flipV="1">
            <a:off x="5249026" y="5235296"/>
            <a:ext cx="1" cy="2269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351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43263" y="244771"/>
            <a:ext cx="8333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Video: The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fermionic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solution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LHC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energies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antiparticle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creation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416300"/>
            <a:ext cx="88900" cy="127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016030" y="5911335"/>
            <a:ext cx="568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(Analytical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agree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numerical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610100" y="934534"/>
            <a:ext cx="222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Antiparticle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018508" y="3416300"/>
            <a:ext cx="1108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T=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510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062" y="1476981"/>
            <a:ext cx="7374330" cy="4946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 Verbindung mit Pfeil 13"/>
          <p:cNvCxnSpPr/>
          <p:nvPr/>
        </p:nvCxnSpPr>
        <p:spPr>
          <a:xfrm flipH="1">
            <a:off x="3331633" y="1303866"/>
            <a:ext cx="1278467" cy="1188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2016030" y="3703366"/>
            <a:ext cx="1159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Dirac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430324" y="6423927"/>
            <a:ext cx="667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total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particles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+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antiparticles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conserved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44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269259" y="329685"/>
            <a:ext cx="8333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bosonic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solution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gluons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) at LHC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energies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416300"/>
            <a:ext cx="88900" cy="127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474990" y="5836524"/>
            <a:ext cx="6522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Analytical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agree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numerical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For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F6442"/>
                </a:solidFill>
                <a:latin typeface="Arial"/>
                <a:ea typeface="+mn-ea"/>
                <a:cs typeface="Arial"/>
              </a:rPr>
              <a:t>bosons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,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the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boundary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conditions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at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the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singularity</a:t>
            </a:r>
            <a:r>
              <a:rPr lang="de-DE" sz="18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p=</a:t>
            </a:r>
            <a:r>
              <a:rPr lang="de-DE" sz="1800" dirty="0">
                <a:solidFill>
                  <a:srgbClr val="FF0000"/>
                </a:solidFill>
                <a:latin typeface="Symbol" pitchFamily="2" charset="2"/>
                <a:ea typeface="+mn-ea"/>
                <a:cs typeface="Arial"/>
              </a:rPr>
              <a:t>m</a:t>
            </a:r>
            <a:r>
              <a:rPr lang="de-DE" sz="1100" dirty="0">
                <a:solidFill>
                  <a:srgbClr val="FF0000"/>
                </a:solidFill>
                <a:latin typeface="Symbol" pitchFamily="2" charset="2"/>
                <a:ea typeface="+mn-ea"/>
                <a:cs typeface="Arial"/>
              </a:rPr>
              <a:t> </a:t>
            </a: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≤ 0</a:t>
            </a:r>
            <a:r>
              <a:rPr lang="de-DE" sz="18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must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be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considered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i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298567" y="2180343"/>
            <a:ext cx="2304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T=</a:t>
            </a:r>
            <a:r>
              <a:rPr lang="de-DE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60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solidFill>
                  <a:prstClr val="black"/>
                </a:solidFill>
                <a:latin typeface="Symbol" pitchFamily="2" charset="2"/>
                <a:ea typeface="+mn-ea"/>
                <a:cs typeface="Arial"/>
              </a:rPr>
              <a:t> m</a:t>
            </a:r>
            <a:r>
              <a:rPr lang="de-DE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=0: </a:t>
            </a:r>
            <a:r>
              <a:rPr lang="de-DE" sz="18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inelastic</a:t>
            </a:r>
            <a:r>
              <a:rPr lang="de-DE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gluon</a:t>
            </a:r>
            <a:r>
              <a:rPr lang="de-DE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scatterings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E1B20B-E1ED-574C-977D-BACE75BFB4E7}"/>
              </a:ext>
            </a:extLst>
          </p:cNvPr>
          <p:cNvSpPr txBox="1"/>
          <p:nvPr/>
        </p:nvSpPr>
        <p:spPr>
          <a:xfrm>
            <a:off x="7589381" y="402167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Bose-Einstein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00C4D07-00CB-4444-BF6C-B6E267EFA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7" y="1052736"/>
            <a:ext cx="6680569" cy="4464496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26E9CEB-C7D5-DE48-B6B3-4E72A59688CD}"/>
              </a:ext>
            </a:extLst>
          </p:cNvPr>
          <p:cNvCxnSpPr>
            <a:cxnSpLocks/>
          </p:cNvCxnSpPr>
          <p:nvPr/>
        </p:nvCxnSpPr>
        <p:spPr>
          <a:xfrm flipH="1">
            <a:off x="6553200" y="4207183"/>
            <a:ext cx="1002502" cy="3043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8908216-5BD7-1846-97C7-B4481F0BE625}"/>
              </a:ext>
            </a:extLst>
          </p:cNvPr>
          <p:cNvSpPr txBox="1"/>
          <p:nvPr/>
        </p:nvSpPr>
        <p:spPr>
          <a:xfrm>
            <a:off x="1413015" y="399004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Maxwell-Boltzmann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1BA463-6A05-0340-9F72-CBA6C78FD10D}"/>
              </a:ext>
            </a:extLst>
          </p:cNvPr>
          <p:cNvSpPr txBox="1"/>
          <p:nvPr/>
        </p:nvSpPr>
        <p:spPr>
          <a:xfrm>
            <a:off x="5436096" y="515859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Q</a:t>
            </a:r>
            <a:r>
              <a:rPr lang="en-US" sz="1800" baseline="-25000" dirty="0"/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CEB77-641C-BF49-9DEE-1F17AFA88CD5}"/>
              </a:ext>
            </a:extLst>
          </p:cNvPr>
          <p:cNvSpPr txBox="1"/>
          <p:nvPr/>
        </p:nvSpPr>
        <p:spPr>
          <a:xfrm>
            <a:off x="4319278" y="232765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</a:t>
            </a:r>
            <a:r>
              <a:rPr lang="en-DE" sz="1800" dirty="0"/>
              <a:t>nitial distribution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A7E9B9-0C2C-9441-8B01-5C6D58C837AD}"/>
              </a:ext>
            </a:extLst>
          </p:cNvPr>
          <p:cNvCxnSpPr>
            <a:cxnSpLocks/>
          </p:cNvCxnSpPr>
          <p:nvPr/>
        </p:nvCxnSpPr>
        <p:spPr>
          <a:xfrm flipH="1">
            <a:off x="4374117" y="2616198"/>
            <a:ext cx="828786" cy="346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1CCA686-9B90-AC46-9B31-427FBB474FE3}"/>
              </a:ext>
            </a:extLst>
          </p:cNvPr>
          <p:cNvSpPr txBox="1"/>
          <p:nvPr/>
        </p:nvSpPr>
        <p:spPr>
          <a:xfrm>
            <a:off x="6553200" y="5400244"/>
            <a:ext cx="4923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Symbol" pitchFamily="2" charset="2"/>
                <a:ea typeface="+mn-ea"/>
                <a:cs typeface="Arial"/>
              </a:rPr>
              <a:t>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=p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massless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gluons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497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10327" y="511836"/>
            <a:ext cx="8333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bosonic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solution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gluons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) at LHC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energies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: log-log-plot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416300"/>
            <a:ext cx="88900" cy="127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432430" y="3224853"/>
            <a:ext cx="1711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T=</a:t>
            </a:r>
            <a:r>
              <a:rPr lang="de-DE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60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800" dirty="0">
                <a:solidFill>
                  <a:prstClr val="black"/>
                </a:solidFill>
                <a:latin typeface="Symbol" pitchFamily="2" charset="2"/>
                <a:ea typeface="+mn-ea"/>
                <a:cs typeface="Arial"/>
              </a:rPr>
              <a:t>m</a:t>
            </a:r>
            <a:r>
              <a:rPr lang="de-DE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=0: </a:t>
            </a:r>
            <a:r>
              <a:rPr lang="de-DE" sz="18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inelastic</a:t>
            </a:r>
            <a:endParaRPr lang="de-DE" sz="18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scatterings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98DB91-BD8E-DA4B-98AC-BBAE12F5C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38" y="1431504"/>
            <a:ext cx="6848266" cy="448794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649340-59F0-0142-8B48-E739BDF5F15C}"/>
              </a:ext>
            </a:extLst>
          </p:cNvPr>
          <p:cNvCxnSpPr>
            <a:cxnSpLocks/>
          </p:cNvCxnSpPr>
          <p:nvPr/>
        </p:nvCxnSpPr>
        <p:spPr>
          <a:xfrm flipH="1">
            <a:off x="6300192" y="2060848"/>
            <a:ext cx="1274440" cy="15713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78153B-6935-884E-86D1-0BA7040E508D}"/>
              </a:ext>
            </a:extLst>
          </p:cNvPr>
          <p:cNvSpPr txBox="1"/>
          <p:nvPr/>
        </p:nvSpPr>
        <p:spPr>
          <a:xfrm>
            <a:off x="7295538" y="1764243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Rayleigh-Jeans limit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6B155B-2759-C14A-A5E9-00B4C9C676A2}"/>
              </a:ext>
            </a:extLst>
          </p:cNvPr>
          <p:cNvCxnSpPr>
            <a:cxnSpLocks/>
          </p:cNvCxnSpPr>
          <p:nvPr/>
        </p:nvCxnSpPr>
        <p:spPr>
          <a:xfrm flipV="1">
            <a:off x="3851920" y="3501010"/>
            <a:ext cx="432048" cy="370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D988142-64A1-1C46-BAE8-F3747AA63756}"/>
              </a:ext>
            </a:extLst>
          </p:cNvPr>
          <p:cNvSpPr txBox="1"/>
          <p:nvPr/>
        </p:nvSpPr>
        <p:spPr>
          <a:xfrm>
            <a:off x="3124200" y="3798600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Maxwell-Boltzmann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C6A39A-EFA5-4249-A8D0-737294F04BC2}"/>
              </a:ext>
            </a:extLst>
          </p:cNvPr>
          <p:cNvCxnSpPr>
            <a:cxnSpLocks/>
          </p:cNvCxnSpPr>
          <p:nvPr/>
        </p:nvCxnSpPr>
        <p:spPr>
          <a:xfrm flipH="1">
            <a:off x="6804248" y="4294529"/>
            <a:ext cx="930495" cy="3338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E1B20B-E1ED-574C-977D-BACE75BFB4E7}"/>
              </a:ext>
            </a:extLst>
          </p:cNvPr>
          <p:cNvSpPr txBox="1"/>
          <p:nvPr/>
        </p:nvSpPr>
        <p:spPr>
          <a:xfrm>
            <a:off x="7734742" y="4150878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Bose-Einstein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7ED4D1-FC90-6E41-B350-85A3B7072FA5}"/>
              </a:ext>
            </a:extLst>
          </p:cNvPr>
          <p:cNvSpPr/>
          <p:nvPr/>
        </p:nvSpPr>
        <p:spPr>
          <a:xfrm>
            <a:off x="1963612" y="61919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black"/>
                </a:solidFill>
                <a:latin typeface="Arial"/>
                <a:cs typeface="Arial"/>
              </a:rPr>
              <a:t>GW, arXiv:2108.01607 (2021)</a:t>
            </a:r>
            <a:endParaRPr lang="de-DE" sz="1200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774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6248400" y="6173787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706551" y="670467"/>
            <a:ext cx="4874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Equilibration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time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bosons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vs.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fermions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70476" y="1257095"/>
            <a:ext cx="8116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explicit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expression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bosonic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equilibration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time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asymptotic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expansion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 p=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occuring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analytical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olutions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theta-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initial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334" y="2286000"/>
            <a:ext cx="5740400" cy="762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05742" y="3052802"/>
            <a:ext cx="4371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argument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boundary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= </a:t>
            </a:r>
            <a:r>
              <a:rPr lang="de-DE" sz="1800" dirty="0" err="1">
                <a:solidFill>
                  <a:srgbClr val="0000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  <a:r>
              <a:rPr lang="de-DE" sz="1800" baseline="-250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90100" y="4384701"/>
            <a:ext cx="6320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Deviations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thermal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 p=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thus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146262" y="5318667"/>
            <a:ext cx="6487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equilibration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time in a Bose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lang="de-DE" sz="1800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=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becomes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pic>
        <p:nvPicPr>
          <p:cNvPr id="14" name="Bild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73" y="6014707"/>
            <a:ext cx="2870200" cy="292100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2562846" y="5899149"/>
            <a:ext cx="3217333" cy="457200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EE283D-4BAD-EA4B-8A2E-F592D1668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304" y="3539298"/>
            <a:ext cx="2911069" cy="614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479D9C-6FB1-7C46-B0B1-F836D7575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338" y="4877600"/>
            <a:ext cx="3429000" cy="31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FA2318-D898-9A48-845F-8A3DA25093E3}"/>
              </a:ext>
            </a:extLst>
          </p:cNvPr>
          <p:cNvSpPr txBox="1"/>
          <p:nvPr/>
        </p:nvSpPr>
        <p:spPr>
          <a:xfrm>
            <a:off x="5792954" y="641369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GW,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Physica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499, 1 (2018)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C5ABF5-6793-9A48-A7E3-101ED50905B2}"/>
              </a:ext>
            </a:extLst>
          </p:cNvPr>
          <p:cNvSpPr/>
          <p:nvPr/>
        </p:nvSpPr>
        <p:spPr>
          <a:xfrm>
            <a:off x="1146262" y="6471907"/>
            <a:ext cx="37529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00090"/>
                </a:solidFill>
                <a:latin typeface="Arial"/>
                <a:cs typeface="Arial"/>
              </a:rPr>
              <a:t>(Fermions </a:t>
            </a:r>
            <a:r>
              <a:rPr lang="de-DE" sz="1400" dirty="0" err="1">
                <a:solidFill>
                  <a:srgbClr val="000090"/>
                </a:solidFill>
                <a:latin typeface="Arial"/>
                <a:cs typeface="Arial"/>
              </a:rPr>
              <a:t>obey</a:t>
            </a:r>
            <a:r>
              <a:rPr lang="de-DE" sz="1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000090"/>
                </a:solidFill>
                <a:latin typeface="Arial"/>
                <a:cs typeface="Arial"/>
              </a:rPr>
              <a:t>Pauli‘s</a:t>
            </a:r>
            <a:r>
              <a:rPr lang="de-DE" sz="1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000090"/>
                </a:solidFill>
                <a:latin typeface="Arial"/>
                <a:cs typeface="Arial"/>
              </a:rPr>
              <a:t>principle</a:t>
            </a:r>
            <a:r>
              <a:rPr lang="de-DE" sz="1400" dirty="0">
                <a:solidFill>
                  <a:srgbClr val="000090"/>
                </a:solidFill>
                <a:latin typeface="Arial"/>
                <a:cs typeface="Arial"/>
              </a:rPr>
              <a:t>: </a:t>
            </a:r>
            <a:r>
              <a:rPr lang="de-DE" sz="1400" dirty="0" err="1">
                <a:solidFill>
                  <a:srgbClr val="000090"/>
                </a:solidFill>
                <a:latin typeface="Symbol" pitchFamily="2" charset="2"/>
                <a:cs typeface="Arial"/>
              </a:rPr>
              <a:t>t</a:t>
            </a:r>
            <a:r>
              <a:rPr lang="de-DE" sz="1400" baseline="-250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de-DE" sz="1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sz="1400" dirty="0">
                <a:solidFill>
                  <a:srgbClr val="000090"/>
                </a:solidFill>
                <a:latin typeface="Arial"/>
                <a:cs typeface="Arial"/>
              </a:rPr>
              <a:t> larger</a:t>
            </a:r>
            <a:r>
              <a:rPr lang="de-DE" sz="1200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2005066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4AB95-8F3C-E24E-9B4F-637DAC2C706F}" type="slidenum">
              <a:rPr lang="de-DE" smtClean="0"/>
              <a:t>25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1547664" y="711134"/>
            <a:ext cx="4812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Summary for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ch.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 2 fast local equilibration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5320" y="1843950"/>
            <a:ext cx="899335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From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fermionic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/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bosonic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Boltzmann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collision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term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a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nonlinear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partial</a:t>
            </a:r>
          </a:p>
          <a:p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    differential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equation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time-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dependent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occupation-number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distribution</a:t>
            </a:r>
            <a:endParaRPr lang="de-DE" sz="20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    in a finite Fermi/ Bose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system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has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been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derived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Wingdings" charset="2"/>
              <a:buChar char="Ø"/>
            </a:pPr>
            <a:endParaRPr lang="de-DE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nonlinear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diffusion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equation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is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solved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analytically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for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/>
                <a:cs typeface="Arial"/>
              </a:rPr>
              <a:t>fermions</a:t>
            </a:r>
            <a:r>
              <a:rPr lang="de-DE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   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and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bosons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in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the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limit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of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constant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transport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Arial"/>
                <a:cs typeface="Arial"/>
              </a:rPr>
              <a:t>coefficients</a:t>
            </a:r>
            <a:r>
              <a:rPr lang="de-DE" sz="2000" dirty="0">
                <a:solidFill>
                  <a:srgbClr val="008000"/>
                </a:solidFill>
                <a:latin typeface="Arial"/>
                <a:cs typeface="Arial"/>
              </a:rPr>
              <a:t>. </a:t>
            </a:r>
          </a:p>
          <a:p>
            <a:endParaRPr lang="de-DE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solution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applied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to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fast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local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equilibration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quarks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and</a:t>
            </a:r>
            <a:endParaRPr lang="de-DE" sz="20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    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gluons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relativistic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heavy-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ion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al"/>
                <a:cs typeface="Arial"/>
              </a:rPr>
              <a:t>collisions</a:t>
            </a:r>
            <a:r>
              <a:rPr lang="de-DE" sz="2000" dirty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  <a:p>
            <a:endParaRPr lang="de-DE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110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A4B0E0-BEB4-1F47-B149-12F54AD76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4229" y="6344571"/>
            <a:ext cx="4635071" cy="365125"/>
          </a:xfrm>
        </p:spPr>
        <p:txBody>
          <a:bodyPr/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B2B6-F11C-C544-84B3-94A24BEB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6096" y="6609120"/>
            <a:ext cx="21336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82E70-09AE-FF47-B62E-D53F0D23CE51}"/>
              </a:ext>
            </a:extLst>
          </p:cNvPr>
          <p:cNvSpPr txBox="1"/>
          <p:nvPr/>
        </p:nvSpPr>
        <p:spPr>
          <a:xfrm>
            <a:off x="827584" y="437971"/>
            <a:ext cx="8784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3. Stopping: Time evolution of net-proton distributions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869D21-DB9E-F144-B2E0-BAFEEBE0DBEF}"/>
              </a:ext>
            </a:extLst>
          </p:cNvPr>
          <p:cNvSpPr txBox="1"/>
          <p:nvPr/>
        </p:nvSpPr>
        <p:spPr>
          <a:xfrm>
            <a:off x="323528" y="952230"/>
            <a:ext cx="849783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incoming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baryons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in a heavy-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ion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collision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are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‘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stopped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‘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on an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equally</a:t>
            </a:r>
            <a:endParaRPr lang="de-DE" sz="18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short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timescale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as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local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equilibration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occurs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: The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system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slowed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down,</a:t>
            </a:r>
          </a:p>
          <a:p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mostly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through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collisions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incoming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valence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quarks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soft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gluons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in </a:t>
            </a:r>
          </a:p>
          <a:p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respective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other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nucleus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  <a:p>
            <a:endParaRPr lang="de-DE" sz="18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resulting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net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-proton (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proton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-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antiproton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distributions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are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endParaRPr lang="de-DE" sz="1800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de-DE" sz="1800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de-DE" sz="1800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de-DE" sz="18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valence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-quark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distributions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                  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gluon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distributions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The longitudinal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momentum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fraction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‘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stopped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‘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valence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quark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r>
              <a:rPr lang="en-US" sz="1800" i="1" dirty="0">
                <a:solidFill>
                  <a:schemeClr val="tx1"/>
                </a:solidFill>
              </a:rPr>
              <a:t>x</a:t>
            </a:r>
            <a:r>
              <a:rPr lang="en-US" sz="1800" baseline="-25000" dirty="0">
                <a:solidFill>
                  <a:schemeClr val="tx1"/>
                </a:solidFill>
              </a:rPr>
              <a:t>1</a:t>
            </a:r>
            <a:r>
              <a:rPr lang="en-US" sz="1800" dirty="0">
                <a:solidFill>
                  <a:schemeClr val="tx1"/>
                </a:solidFill>
              </a:rPr>
              <a:t> = (</a:t>
            </a:r>
            <a:r>
              <a:rPr lang="en-US" sz="1800" i="1" dirty="0" err="1">
                <a:solidFill>
                  <a:schemeClr val="tx1"/>
                </a:solidFill>
              </a:rPr>
              <a:t>p</a:t>
            </a:r>
            <a:r>
              <a:rPr lang="en-US" sz="1800" baseline="-25000" dirty="0" err="1">
                <a:solidFill>
                  <a:schemeClr val="tx1"/>
                </a:solidFill>
              </a:rPr>
              <a:t>T</a:t>
            </a:r>
            <a:r>
              <a:rPr lang="en-US" sz="1800" dirty="0">
                <a:solidFill>
                  <a:schemeClr val="tx1"/>
                </a:solidFill>
              </a:rPr>
              <a:t>/√</a:t>
            </a:r>
            <a:r>
              <a:rPr lang="en-US" sz="1800" i="1" dirty="0">
                <a:solidFill>
                  <a:schemeClr val="tx1"/>
                </a:solidFill>
              </a:rPr>
              <a:t>s</a:t>
            </a:r>
            <a:r>
              <a:rPr lang="en-US" sz="1800" dirty="0">
                <a:solidFill>
                  <a:schemeClr val="tx1"/>
                </a:solidFill>
              </a:rPr>
              <a:t>)exp(</a:t>
            </a:r>
            <a:r>
              <a:rPr lang="en-US" sz="1800" i="1" dirty="0">
                <a:solidFill>
                  <a:schemeClr val="tx1"/>
                </a:solidFill>
              </a:rPr>
              <a:t>y</a:t>
            </a:r>
            <a:r>
              <a:rPr lang="en-US" sz="1800" dirty="0">
                <a:solidFill>
                  <a:schemeClr val="tx1"/>
                </a:solidFill>
              </a:rPr>
              <a:t>), </a:t>
            </a:r>
            <a:r>
              <a:rPr lang="en-US" sz="1800" dirty="0">
                <a:solidFill>
                  <a:srgbClr val="002060"/>
                </a:solidFill>
              </a:rPr>
              <a:t>the one of the gluon in the target is 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</a:t>
            </a:r>
            <a:r>
              <a:rPr lang="en-US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/√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)exp(−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with the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rapidity 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y=0.5 ln[</a:t>
            </a: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E+p</a:t>
            </a:r>
            <a:r>
              <a:rPr lang="en-US" sz="1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)/(E-p</a:t>
            </a:r>
            <a:r>
              <a:rPr lang="en-US" sz="1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)], </a:t>
            </a:r>
            <a:r>
              <a:rPr lang="en-US" sz="1800" dirty="0">
                <a:solidFill>
                  <a:srgbClr val="060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additive velocity-like variable.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distributions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have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stopping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peaks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at </a:t>
            </a:r>
            <a:r>
              <a:rPr lang="de-DE" sz="1800" i="1" dirty="0" err="1">
                <a:solidFill>
                  <a:srgbClr val="000090"/>
                </a:solidFill>
                <a:latin typeface="Arial"/>
                <a:cs typeface="Arial"/>
              </a:rPr>
              <a:t>y</a:t>
            </a:r>
            <a:r>
              <a:rPr lang="de-DE" sz="18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=±</a:t>
            </a:r>
            <a:r>
              <a:rPr lang="de-DE" sz="1800" i="1" dirty="0" err="1">
                <a:solidFill>
                  <a:srgbClr val="000090"/>
                </a:solidFill>
                <a:latin typeface="Arial"/>
                <a:cs typeface="Arial"/>
              </a:rPr>
              <a:t>y</a:t>
            </a:r>
            <a:r>
              <a:rPr lang="de-DE" sz="1800" baseline="-25000" dirty="0" err="1">
                <a:solidFill>
                  <a:srgbClr val="000090"/>
                </a:solidFill>
                <a:latin typeface="Arial"/>
                <a:cs typeface="Arial"/>
              </a:rPr>
              <a:t>peak</a:t>
            </a:r>
            <a:r>
              <a:rPr lang="de-DE" sz="1800" baseline="-25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in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rapidity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space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which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are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sensitive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to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value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gluon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saturation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scale</a:t>
            </a:r>
            <a:endParaRPr lang="de-DE" sz="1800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de-DE" sz="1800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de-DE" sz="18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saturation-scale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exponent</a:t>
            </a:r>
            <a:r>
              <a:rPr lang="de-DE" sz="1800" dirty="0">
                <a:solidFill>
                  <a:srgbClr val="000090"/>
                </a:solidFill>
                <a:latin typeface="Symbol" pitchFamily="2" charset="2"/>
                <a:cs typeface="Arial"/>
              </a:rPr>
              <a:t> l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≈ 0.2-0.3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Q</a:t>
            </a:r>
            <a:r>
              <a:rPr lang="de-DE" sz="1800" baseline="-25000" dirty="0">
                <a:solidFill>
                  <a:srgbClr val="000090"/>
                </a:solidFill>
                <a:latin typeface="Arial"/>
                <a:cs typeface="Arial"/>
              </a:rPr>
              <a:t>0</a:t>
            </a:r>
            <a:r>
              <a:rPr lang="de-DE" sz="1800" baseline="30000" dirty="0">
                <a:solidFill>
                  <a:srgbClr val="000090"/>
                </a:solidFill>
                <a:latin typeface="Arial"/>
                <a:cs typeface="Arial"/>
              </a:rPr>
              <a:t>2 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≈ 0.09 GeV</a:t>
            </a:r>
            <a:r>
              <a:rPr lang="de-DE" sz="1800" baseline="30000" dirty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en-DE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4BBB08-0DFA-114E-8AF6-A7B6F01EB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40" y="2975462"/>
            <a:ext cx="4860032" cy="605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536447-8B83-9F4E-80BA-B762AC41F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41" y="3747488"/>
            <a:ext cx="1092428" cy="252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A9A209-CFC7-2F42-9209-DCA58821B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3747488"/>
            <a:ext cx="1132458" cy="258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34C37-245F-E24C-98C1-83F1E3FE2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6" y="5761504"/>
            <a:ext cx="1999617" cy="32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64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A4B0E0-BEB4-1F47-B149-12F54AD76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14411" y="6160005"/>
            <a:ext cx="3816423" cy="365125"/>
          </a:xfrm>
        </p:spPr>
        <p:txBody>
          <a:bodyPr/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B2B6-F11C-C544-84B3-94A24BEB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6096" y="6609120"/>
            <a:ext cx="21336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82E70-09AE-FF47-B62E-D53F0D23CE51}"/>
              </a:ext>
            </a:extLst>
          </p:cNvPr>
          <p:cNvSpPr txBox="1"/>
          <p:nvPr/>
        </p:nvSpPr>
        <p:spPr>
          <a:xfrm>
            <a:off x="390489" y="620688"/>
            <a:ext cx="8784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Stopping: Net-proton distributions in central Pb-Pb and Au-Au collisions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50D8B3-CE1D-994A-84A4-8992E7D487FC}"/>
              </a:ext>
            </a:extLst>
          </p:cNvPr>
          <p:cNvSpPr/>
          <p:nvPr/>
        </p:nvSpPr>
        <p:spPr>
          <a:xfrm>
            <a:off x="3630566" y="610546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black"/>
                </a:solidFill>
                <a:latin typeface="Arial"/>
                <a:cs typeface="Arial"/>
              </a:rPr>
              <a:t>Y. </a:t>
            </a:r>
            <a:r>
              <a:rPr lang="de-DE" sz="1200" b="1" dirty="0" err="1">
                <a:solidFill>
                  <a:prstClr val="black"/>
                </a:solidFill>
                <a:latin typeface="Arial"/>
                <a:cs typeface="Arial"/>
              </a:rPr>
              <a:t>Mehtar-Tani</a:t>
            </a:r>
            <a:r>
              <a:rPr lang="de-DE" sz="1200" b="1" dirty="0">
                <a:solidFill>
                  <a:prstClr val="black"/>
                </a:solidFill>
                <a:latin typeface="Arial"/>
                <a:cs typeface="Arial"/>
              </a:rPr>
              <a:t>, GW, Phys. </a:t>
            </a:r>
            <a:r>
              <a:rPr lang="de-DE" sz="1200" b="1" dirty="0" err="1">
                <a:solidFill>
                  <a:prstClr val="black"/>
                </a:solidFill>
                <a:latin typeface="Arial"/>
                <a:cs typeface="Arial"/>
              </a:rPr>
              <a:t>Rev</a:t>
            </a:r>
            <a:r>
              <a:rPr lang="de-DE" sz="1200" b="1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de-DE" sz="1200" b="1" dirty="0" err="1">
                <a:solidFill>
                  <a:prstClr val="black"/>
                </a:solidFill>
                <a:latin typeface="Arial"/>
                <a:cs typeface="Arial"/>
              </a:rPr>
              <a:t>Lett</a:t>
            </a:r>
            <a:r>
              <a:rPr lang="de-DE" sz="1200" b="1" dirty="0">
                <a:solidFill>
                  <a:prstClr val="black"/>
                </a:solidFill>
                <a:latin typeface="Arial"/>
                <a:cs typeface="Arial"/>
              </a:rPr>
              <a:t>. 102, 182301 (2009), </a:t>
            </a:r>
          </a:p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black"/>
                </a:solidFill>
                <a:latin typeface="Arial"/>
                <a:cs typeface="Arial"/>
              </a:rPr>
              <a:t>PRC 80, 054905 (2009), </a:t>
            </a:r>
            <a:r>
              <a:rPr lang="de-DE" sz="1200" b="1" dirty="0" err="1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lang="de-DE" sz="1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200" b="1" dirty="0" err="1">
                <a:solidFill>
                  <a:prstClr val="black"/>
                </a:solidFill>
                <a:latin typeface="Arial"/>
                <a:cs typeface="Arial"/>
              </a:rPr>
              <a:t>unpublished</a:t>
            </a:r>
            <a:endParaRPr lang="de-DE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60A0BC-2707-E14D-8976-B3401CEB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43732"/>
            <a:ext cx="2808313" cy="54744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857DA7-354F-BD4C-AAAC-A2CBDBE10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772816"/>
            <a:ext cx="1999617" cy="3295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9407E50-8421-AA43-9861-03BECC853F41}"/>
              </a:ext>
            </a:extLst>
          </p:cNvPr>
          <p:cNvSpPr/>
          <p:nvPr/>
        </p:nvSpPr>
        <p:spPr>
          <a:xfrm>
            <a:off x="3647734" y="2303407"/>
            <a:ext cx="551946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>
                <a:solidFill>
                  <a:srgbClr val="000090"/>
                </a:solidFill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= 0.2; Q</a:t>
            </a:r>
            <a:r>
              <a:rPr lang="de-DE" sz="1800" baseline="-25000" dirty="0">
                <a:solidFill>
                  <a:srgbClr val="000090"/>
                </a:solidFill>
                <a:latin typeface="Arial"/>
                <a:cs typeface="Arial"/>
              </a:rPr>
              <a:t>0</a:t>
            </a:r>
            <a:r>
              <a:rPr lang="de-DE" sz="1800" baseline="30000" dirty="0">
                <a:solidFill>
                  <a:srgbClr val="000090"/>
                </a:solidFill>
                <a:latin typeface="Arial"/>
                <a:cs typeface="Arial"/>
              </a:rPr>
              <a:t>2 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= 0.04 GeV</a:t>
            </a:r>
            <a:r>
              <a:rPr lang="de-DE" sz="1800" baseline="30000" dirty="0">
                <a:solidFill>
                  <a:srgbClr val="000090"/>
                </a:solidFill>
                <a:latin typeface="Arial"/>
                <a:cs typeface="Arial"/>
              </a:rPr>
              <a:t>2 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(solid)</a:t>
            </a:r>
          </a:p>
          <a:p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Q</a:t>
            </a:r>
            <a:r>
              <a:rPr lang="de-DE" sz="1800" baseline="-25000" dirty="0">
                <a:solidFill>
                  <a:srgbClr val="000090"/>
                </a:solidFill>
                <a:latin typeface="Arial"/>
                <a:cs typeface="Arial"/>
              </a:rPr>
              <a:t>0</a:t>
            </a:r>
            <a:r>
              <a:rPr lang="de-DE" sz="1800" baseline="30000" dirty="0">
                <a:solidFill>
                  <a:srgbClr val="000090"/>
                </a:solidFill>
                <a:latin typeface="Arial"/>
                <a:cs typeface="Arial"/>
              </a:rPr>
              <a:t>2 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= 0.16 GeV</a:t>
            </a:r>
            <a:r>
              <a:rPr lang="de-DE" sz="1800" baseline="30000" dirty="0">
                <a:solidFill>
                  <a:srgbClr val="000090"/>
                </a:solidFill>
                <a:latin typeface="Arial"/>
                <a:cs typeface="Arial"/>
              </a:rPr>
              <a:t>2 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dashed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):</a:t>
            </a:r>
          </a:p>
          <a:p>
            <a:endParaRPr lang="de-DE" sz="18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More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stopping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for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a larger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gluon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saturation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scale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lang="de-DE" sz="1800" baseline="-25000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de-DE" sz="180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  <a:p>
            <a:endParaRPr lang="de-DE" sz="18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de-DE" sz="1800" dirty="0" err="1">
                <a:solidFill>
                  <a:schemeClr val="tx1"/>
                </a:solidFill>
                <a:latin typeface="Arial"/>
                <a:cs typeface="Arial"/>
              </a:rPr>
              <a:t>No</a:t>
            </a:r>
            <a:r>
              <a:rPr lang="de-DE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Arial"/>
                <a:cs typeface="Arial"/>
              </a:rPr>
              <a:t>data</a:t>
            </a:r>
            <a:r>
              <a:rPr lang="de-DE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Arial"/>
                <a:cs typeface="Arial"/>
              </a:rPr>
              <a:t>are</a:t>
            </a:r>
            <a:r>
              <a:rPr lang="de-DE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Arial"/>
                <a:cs typeface="Arial"/>
              </a:rPr>
              <a:t>available</a:t>
            </a:r>
            <a:r>
              <a:rPr lang="de-DE" sz="1800" dirty="0">
                <a:solidFill>
                  <a:schemeClr val="tx1"/>
                </a:solidFill>
                <a:latin typeface="Arial"/>
                <a:cs typeface="Arial"/>
              </a:rPr>
              <a:t> at LHC due </a:t>
            </a:r>
            <a:r>
              <a:rPr lang="de-DE" sz="1800" dirty="0" err="1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lang="de-DE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lang="de-DE" sz="1800" dirty="0">
                <a:solidFill>
                  <a:schemeClr val="tx1"/>
                </a:solidFill>
                <a:latin typeface="Arial"/>
                <a:cs typeface="Arial"/>
              </a:rPr>
              <a:t> lack </a:t>
            </a:r>
            <a:r>
              <a:rPr lang="de-DE" sz="1800" dirty="0" err="1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lang="de-DE" sz="1800" dirty="0">
                <a:solidFill>
                  <a:schemeClr val="tx1"/>
                </a:solidFill>
                <a:latin typeface="Arial"/>
                <a:cs typeface="Arial"/>
              </a:rPr>
              <a:t> a </a:t>
            </a:r>
          </a:p>
          <a:p>
            <a:r>
              <a:rPr lang="de-DE" sz="1800" dirty="0" err="1">
                <a:solidFill>
                  <a:schemeClr val="tx1"/>
                </a:solidFill>
                <a:latin typeface="Arial"/>
                <a:cs typeface="Arial"/>
              </a:rPr>
              <a:t>forward</a:t>
            </a:r>
            <a:r>
              <a:rPr lang="de-DE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Arial"/>
                <a:cs typeface="Arial"/>
              </a:rPr>
              <a:t>spectrometer</a:t>
            </a:r>
            <a:r>
              <a:rPr lang="de-DE" sz="1800" dirty="0">
                <a:solidFill>
                  <a:schemeClr val="tx1"/>
                </a:solidFill>
                <a:latin typeface="Arial"/>
                <a:cs typeface="Arial"/>
              </a:rPr>
              <a:t>:</a:t>
            </a:r>
          </a:p>
          <a:p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605AB-EE6C-0A4F-A225-BE1847DDB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976" y="4349237"/>
            <a:ext cx="2515113" cy="17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2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A4B0E0-BEB4-1F47-B149-12F54AD76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14411" y="6160005"/>
            <a:ext cx="3816423" cy="365125"/>
          </a:xfrm>
        </p:spPr>
        <p:txBody>
          <a:bodyPr/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 err="1">
                <a:solidFill>
                  <a:prstClr val="black"/>
                </a:solidFill>
                <a:latin typeface="Arial"/>
                <a:cs typeface="Arial"/>
              </a:rPr>
              <a:t>J.Hoelck</a:t>
            </a:r>
            <a:r>
              <a:rPr lang="de-DE" b="1" dirty="0">
                <a:solidFill>
                  <a:prstClr val="black"/>
                </a:solidFill>
                <a:latin typeface="Arial"/>
                <a:cs typeface="Arial"/>
              </a:rPr>
              <a:t>, GW, Phys. </a:t>
            </a:r>
            <a:r>
              <a:rPr lang="de-DE" b="1" dirty="0" err="1">
                <a:solidFill>
                  <a:prstClr val="black"/>
                </a:solidFill>
                <a:latin typeface="Arial"/>
                <a:cs typeface="Arial"/>
              </a:rPr>
              <a:t>Rev</a:t>
            </a:r>
            <a:r>
              <a:rPr lang="de-DE" b="1" dirty="0">
                <a:solidFill>
                  <a:prstClr val="black"/>
                </a:solidFill>
                <a:latin typeface="Arial"/>
                <a:cs typeface="Arial"/>
              </a:rPr>
              <a:t>. Res.  2, 033409 (2020) 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B2B6-F11C-C544-84B3-94A24BEB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6096" y="6609120"/>
            <a:ext cx="2133600" cy="365125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943DB-FAC2-484B-93BD-3A873FB6F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04695"/>
            <a:ext cx="7516327" cy="4227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982E70-09AE-FF47-B62E-D53F0D23CE51}"/>
              </a:ext>
            </a:extLst>
          </p:cNvPr>
          <p:cNvSpPr txBox="1"/>
          <p:nvPr/>
        </p:nvSpPr>
        <p:spPr>
          <a:xfrm>
            <a:off x="666713" y="692696"/>
            <a:ext cx="8784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/>
                <a:cs typeface="Arial"/>
              </a:rPr>
              <a:t>Time evolution of net-proton distributions in central 17.3 GeV Pb-Pb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AE8A6C-5FC0-B543-BAF3-7B4737D9BD4F}"/>
              </a:ext>
            </a:extLst>
          </p:cNvPr>
          <p:cNvCxnSpPr>
            <a:cxnSpLocks/>
          </p:cNvCxnSpPr>
          <p:nvPr/>
        </p:nvCxnSpPr>
        <p:spPr>
          <a:xfrm flipH="1">
            <a:off x="5508104" y="2996952"/>
            <a:ext cx="1080120" cy="4134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2D934BE-DF30-FF4F-B3EC-F6FDCADDA188}"/>
              </a:ext>
            </a:extLst>
          </p:cNvPr>
          <p:cNvSpPr txBox="1"/>
          <p:nvPr/>
        </p:nvSpPr>
        <p:spPr>
          <a:xfrm>
            <a:off x="6557347" y="281228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Initial distribution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D4D0B4-E29B-4F45-B9DE-C0F15A23DA4E}"/>
              </a:ext>
            </a:extLst>
          </p:cNvPr>
          <p:cNvCxnSpPr>
            <a:cxnSpLocks/>
          </p:cNvCxnSpPr>
          <p:nvPr/>
        </p:nvCxnSpPr>
        <p:spPr>
          <a:xfrm flipH="1">
            <a:off x="5220072" y="4333746"/>
            <a:ext cx="1440162" cy="1322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D64B636-16D6-D440-8668-AC5B3EF111B4}"/>
              </a:ext>
            </a:extLst>
          </p:cNvPr>
          <p:cNvSpPr txBox="1"/>
          <p:nvPr/>
        </p:nvSpPr>
        <p:spPr>
          <a:xfrm>
            <a:off x="6660232" y="4149080"/>
            <a:ext cx="227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NA49 data </a:t>
            </a:r>
            <a:r>
              <a:rPr lang="en-US" sz="1600" dirty="0"/>
              <a:t>@</a:t>
            </a:r>
            <a:r>
              <a:rPr lang="en-US" sz="1800" dirty="0"/>
              <a:t> </a:t>
            </a:r>
            <a:r>
              <a:rPr lang="en-US" sz="2000" dirty="0"/>
              <a:t>t = </a:t>
            </a:r>
            <a:r>
              <a:rPr lang="en-US" sz="2000" dirty="0" err="1">
                <a:latin typeface="Symbol" pitchFamily="2" charset="2"/>
              </a:rPr>
              <a:t>t</a:t>
            </a:r>
            <a:r>
              <a:rPr lang="en-US" sz="2000" baseline="-25000" dirty="0" err="1"/>
              <a:t>f</a:t>
            </a:r>
            <a:r>
              <a:rPr lang="en-US" sz="2000" dirty="0"/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FCE114-04B1-C746-BFEC-56957C3349EB}"/>
              </a:ext>
            </a:extLst>
          </p:cNvPr>
          <p:cNvSpPr/>
          <p:nvPr/>
        </p:nvSpPr>
        <p:spPr>
          <a:xfrm>
            <a:off x="435120" y="5833582"/>
            <a:ext cx="8695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To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account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for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the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time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evolution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, a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relativistic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diffusion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theory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has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been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formulated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</a:p>
          <a:p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with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a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suitable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fluctuation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-dissipation </a:t>
            </a:r>
            <a:r>
              <a:rPr lang="de-DE" sz="1800" dirty="0" err="1">
                <a:solidFill>
                  <a:srgbClr val="000090"/>
                </a:solidFill>
                <a:latin typeface="Arial"/>
                <a:cs typeface="Arial"/>
              </a:rPr>
              <a:t>relation</a:t>
            </a:r>
            <a:r>
              <a:rPr lang="de-DE"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297775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Tohoku_University_2021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179512" y="980728"/>
            <a:ext cx="878497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Aft>
                <a:spcPts val="1800"/>
              </a:spcAft>
              <a:defRPr/>
            </a:pP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Summary for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ch.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3 stopping</a:t>
            </a:r>
          </a:p>
          <a:p>
            <a:pPr marL="342900" lvl="0" indent="-342900" eaLnBrk="1" hangingPunct="1">
              <a:spcAft>
                <a:spcPts val="1800"/>
              </a:spcAft>
              <a:buFont typeface="Wingdings" charset="2"/>
              <a:buChar char="Ø"/>
              <a:defRPr/>
            </a:pPr>
            <a:r>
              <a:rPr lang="en-US" sz="2000" dirty="0">
                <a:solidFill>
                  <a:srgbClr val="ED1E00"/>
                </a:solidFill>
                <a:latin typeface="+mj-lt"/>
                <a:ea typeface="ＭＳ Ｐゴシック" charset="-128"/>
                <a:cs typeface="ＭＳ Ｐゴシック" charset="-128"/>
              </a:rPr>
              <a:t>Stopping in relativistic heavy-ion collisions can be measured through net-proton distributions, and compared with theoretical models.</a:t>
            </a:r>
          </a:p>
          <a:p>
            <a:pPr marL="342900" indent="-342900" eaLnBrk="1" hangingPunct="1">
              <a:spcAft>
                <a:spcPts val="1800"/>
              </a:spcAft>
              <a:buFont typeface="Wingdings" charset="2"/>
              <a:buChar char="Ø"/>
              <a:defRPr/>
            </a:pPr>
            <a:r>
              <a:rPr lang="en-US" sz="2000" dirty="0">
                <a:latin typeface="+mj-lt"/>
                <a:ea typeface="ＭＳ Ｐゴシック" charset="-128"/>
                <a:cs typeface="ＭＳ Ｐゴシック" charset="-128"/>
              </a:rPr>
              <a:t>A QCD-inspired theoretical model is found to be in agreement with the SPS and RHIC net-proton data for central Au-Au and Pb-Pb collisions. No LHC data can be obtained due to the lack of a forward spectrometer.</a:t>
            </a:r>
            <a:r>
              <a:rPr lang="en-US" sz="2000" dirty="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+mj-lt"/>
                <a:ea typeface="ＭＳ Ｐゴシック" charset="-128"/>
                <a:cs typeface="ＭＳ Ｐゴシック" charset="-128"/>
              </a:rPr>
              <a:t>The stopping power is sensitive to the gluon saturation scale.</a:t>
            </a:r>
          </a:p>
          <a:p>
            <a:pPr marL="342900" lvl="0" indent="-342900" eaLnBrk="1" hangingPunct="1">
              <a:spcAft>
                <a:spcPts val="1800"/>
              </a:spcAft>
              <a:buFont typeface="Wingdings" charset="2"/>
              <a:buChar char="Ø"/>
              <a:defRPr/>
            </a:pPr>
            <a:r>
              <a:rPr lang="en-US" sz="2000" dirty="0">
                <a:solidFill>
                  <a:srgbClr val="008000"/>
                </a:solidFill>
                <a:latin typeface="+mj-lt"/>
                <a:ea typeface="ＭＳ Ｐゴシック" charset="-128"/>
                <a:cs typeface="ＭＳ Ｐゴシック" charset="-128"/>
              </a:rPr>
              <a:t>The time evolution of the net-proton distributions can be calculated from a nonequilibrium-statistical theory with a suitable fluctuation-dissipation relation.</a:t>
            </a:r>
          </a:p>
        </p:txBody>
      </p:sp>
    </p:spTree>
    <p:extLst>
      <p:ext uri="{BB962C8B-B14F-4D97-AF65-F5344CB8AC3E}">
        <p14:creationId xmlns:p14="http://schemas.microsoft.com/office/powerpoint/2010/main" val="14186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584595" y="203374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rPr>
              <a:t>1. Introduction: Quark-gluon plasma (QGP)...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11968" y="476672"/>
            <a:ext cx="9372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</a:pP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479667" y="3167390"/>
            <a:ext cx="184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588224" y="5877272"/>
            <a:ext cx="234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de-DE" sz="1400" b="1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10" name="Verbindungsstelle 9"/>
          <p:cNvSpPr/>
          <p:nvPr/>
        </p:nvSpPr>
        <p:spPr bwMode="auto">
          <a:xfrm>
            <a:off x="7164288" y="3645024"/>
            <a:ext cx="817240" cy="889248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0" u="none" strike="noStrike" spc="150" normalizeH="0" baseline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00192" y="6093296"/>
            <a:ext cx="2695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200" dirty="0">
                <a:solidFill>
                  <a:schemeClr val="tx1"/>
                </a:solidFill>
              </a:rPr>
              <a:t>Little bang </a:t>
            </a:r>
            <a:r>
              <a:rPr lang="de-DE" sz="1200" b="1" dirty="0">
                <a:solidFill>
                  <a:schemeClr val="tx1"/>
                </a:solidFill>
              </a:rPr>
              <a:t>© C. </a:t>
            </a:r>
            <a:r>
              <a:rPr lang="de-DE" sz="1200" b="1" dirty="0" err="1">
                <a:solidFill>
                  <a:schemeClr val="tx1"/>
                </a:solidFill>
              </a:rPr>
              <a:t>Shen&amp;P</a:t>
            </a:r>
            <a:r>
              <a:rPr lang="de-DE" sz="1200" b="1" dirty="0">
                <a:solidFill>
                  <a:schemeClr val="tx1"/>
                </a:solidFill>
              </a:rPr>
              <a:t>. Sorensen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3491880" y="4437112"/>
            <a:ext cx="432048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1907704" y="4437112"/>
            <a:ext cx="432048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Bild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4190256" cy="2793504"/>
          </a:xfrm>
          <a:prstGeom prst="rect">
            <a:avLst/>
          </a:prstGeom>
        </p:spPr>
      </p:pic>
      <p:pic>
        <p:nvPicPr>
          <p:cNvPr id="5" name="Bild 4" descr="060915_CMB_Timeline6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4168165" cy="300027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9512" y="1052736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..was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matter in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universe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>
                <a:latin typeface="Symbol" pitchFamily="2" charset="2"/>
                <a:cs typeface="Arial" panose="020B0604020202020204" pitchFamily="34" charset="0"/>
              </a:rPr>
              <a:t>t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&lt; 10ms</a:t>
            </a:r>
          </a:p>
        </p:txBody>
      </p:sp>
      <p:sp>
        <p:nvSpPr>
          <p:cNvPr id="9" name="Rechteck 8"/>
          <p:cNvSpPr/>
          <p:nvPr/>
        </p:nvSpPr>
        <p:spPr>
          <a:xfrm>
            <a:off x="4664333" y="2457042"/>
            <a:ext cx="49320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800" dirty="0"/>
              <a:t>..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created</a:t>
            </a:r>
            <a:r>
              <a:rPr lang="de-DE" sz="1800" dirty="0"/>
              <a:t> in </a:t>
            </a:r>
            <a:r>
              <a:rPr lang="de-DE" sz="1800" dirty="0" err="1"/>
              <a:t>relativistic</a:t>
            </a:r>
            <a:r>
              <a:rPr lang="de-DE" sz="1800" dirty="0"/>
              <a:t> heavy-</a:t>
            </a:r>
            <a:r>
              <a:rPr lang="de-DE" sz="1800" dirty="0" err="1"/>
              <a:t>ion</a:t>
            </a:r>
            <a:r>
              <a:rPr lang="de-DE" sz="1800" dirty="0"/>
              <a:t> </a:t>
            </a:r>
          </a:p>
          <a:p>
            <a:r>
              <a:rPr lang="de-DE" sz="1800" dirty="0"/>
              <a:t>  </a:t>
            </a:r>
            <a:r>
              <a:rPr lang="de-DE" sz="1800" dirty="0" err="1"/>
              <a:t>collisions</a:t>
            </a:r>
            <a:r>
              <a:rPr lang="de-DE" sz="1800" dirty="0"/>
              <a:t>, </a:t>
            </a:r>
            <a:r>
              <a:rPr lang="de-DE" sz="2000" dirty="0">
                <a:latin typeface="Symbol" pitchFamily="2" charset="2"/>
              </a:rPr>
              <a:t> t </a:t>
            </a:r>
            <a:r>
              <a:rPr lang="de-DE" sz="1800" dirty="0"/>
              <a:t>≈ 3·10</a:t>
            </a:r>
            <a:r>
              <a:rPr lang="de-DE" sz="1800" baseline="30000" dirty="0"/>
              <a:t>-23 </a:t>
            </a:r>
            <a:r>
              <a:rPr lang="de-DE" sz="1800" dirty="0"/>
              <a:t>s ≈ 10 </a:t>
            </a:r>
            <a:r>
              <a:rPr lang="de-DE" sz="1800" dirty="0" err="1"/>
              <a:t>fm</a:t>
            </a:r>
            <a:r>
              <a:rPr lang="de-DE" sz="1800" dirty="0"/>
              <a:t>/</a:t>
            </a:r>
            <a:r>
              <a:rPr lang="de-DE" sz="1800" i="1" dirty="0"/>
              <a:t>c</a:t>
            </a:r>
          </a:p>
        </p:txBody>
      </p:sp>
      <p:sp>
        <p:nvSpPr>
          <p:cNvPr id="11" name="Rechteck 10"/>
          <p:cNvSpPr/>
          <p:nvPr/>
        </p:nvSpPr>
        <p:spPr>
          <a:xfrm>
            <a:off x="1691680" y="4869160"/>
            <a:ext cx="2272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400" dirty="0">
                <a:solidFill>
                  <a:srgbClr val="000000"/>
                </a:solidFill>
              </a:rPr>
              <a:t>Big bang ©</a:t>
            </a:r>
            <a:r>
              <a:rPr lang="de-DE" sz="1400" b="1" dirty="0">
                <a:solidFill>
                  <a:srgbClr val="000000"/>
                </a:solidFill>
              </a:rPr>
              <a:t> WMAP, NASA</a:t>
            </a:r>
          </a:p>
        </p:txBody>
      </p:sp>
      <p:cxnSp>
        <p:nvCxnSpPr>
          <p:cNvPr id="6" name="Gerade Verbindung mit Pfeil 5"/>
          <p:cNvCxnSpPr/>
          <p:nvPr/>
        </p:nvCxnSpPr>
        <p:spPr bwMode="auto">
          <a:xfrm flipV="1">
            <a:off x="1403648" y="4581128"/>
            <a:ext cx="4608512" cy="1296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 flipV="1">
            <a:off x="1259632" y="3212976"/>
            <a:ext cx="144016" cy="24482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feld 18"/>
          <p:cNvSpPr txBox="1"/>
          <p:nvPr/>
        </p:nvSpPr>
        <p:spPr>
          <a:xfrm>
            <a:off x="1115616" y="5373216"/>
            <a:ext cx="1082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QGP:</a:t>
            </a:r>
          </a:p>
          <a:p>
            <a:endParaRPr lang="de-DE" dirty="0"/>
          </a:p>
        </p:txBody>
      </p:sp>
      <p:cxnSp>
        <p:nvCxnSpPr>
          <p:cNvPr id="28" name="Gerade Verbindung 27"/>
          <p:cNvCxnSpPr/>
          <p:nvPr/>
        </p:nvCxnSpPr>
        <p:spPr bwMode="auto">
          <a:xfrm flipV="1">
            <a:off x="2267744" y="4941168"/>
            <a:ext cx="2448272" cy="720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97" name="Gerade Verbindung 4096"/>
          <p:cNvCxnSpPr/>
          <p:nvPr/>
        </p:nvCxnSpPr>
        <p:spPr bwMode="auto">
          <a:xfrm flipV="1">
            <a:off x="1331640" y="4725144"/>
            <a:ext cx="0" cy="648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feld 1"/>
          <p:cNvSpPr txBox="1"/>
          <p:nvPr/>
        </p:nvSpPr>
        <p:spPr>
          <a:xfrm>
            <a:off x="179512" y="5884090"/>
            <a:ext cx="47516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hadronization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occurs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at</a:t>
            </a:r>
            <a:r>
              <a:rPr lang="de-DE" sz="1400" dirty="0">
                <a:solidFill>
                  <a:srgbClr val="FF0000"/>
                </a:solidFill>
              </a:rPr>
              <a:t> an </a:t>
            </a:r>
            <a:r>
              <a:rPr lang="de-DE" sz="1400" dirty="0" err="1">
                <a:solidFill>
                  <a:srgbClr val="FF0000"/>
                </a:solidFill>
              </a:rPr>
              <a:t>approximate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energy</a:t>
            </a:r>
            <a:endParaRPr lang="de-DE" sz="1400" dirty="0">
              <a:solidFill>
                <a:srgbClr val="FF0000"/>
              </a:solidFill>
            </a:endParaRPr>
          </a:p>
          <a:p>
            <a:r>
              <a:rPr lang="de-DE" sz="1400" dirty="0" err="1">
                <a:solidFill>
                  <a:srgbClr val="FF0000"/>
                </a:solidFill>
              </a:rPr>
              <a:t>density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de-DE" sz="14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de-DE" sz="1400" dirty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de-DE" sz="1400" dirty="0">
                <a:solidFill>
                  <a:srgbClr val="FF0000"/>
                </a:solidFill>
              </a:rPr>
              <a:t>≈ 1 </a:t>
            </a:r>
            <a:r>
              <a:rPr lang="de-DE" sz="1400" dirty="0" err="1">
                <a:solidFill>
                  <a:srgbClr val="FF0000"/>
                </a:solidFill>
              </a:rPr>
              <a:t>GeV</a:t>
            </a:r>
            <a:r>
              <a:rPr lang="de-DE" sz="1400" dirty="0">
                <a:solidFill>
                  <a:srgbClr val="FF0000"/>
                </a:solidFill>
              </a:rPr>
              <a:t>/fm</a:t>
            </a:r>
            <a:r>
              <a:rPr lang="de-DE" sz="1400" baseline="30000" dirty="0">
                <a:solidFill>
                  <a:srgbClr val="FF0000"/>
                </a:solidFill>
              </a:rPr>
              <a:t>3 </a:t>
            </a:r>
            <a:r>
              <a:rPr lang="de-DE" sz="1400" dirty="0" err="1">
                <a:solidFill>
                  <a:srgbClr val="FF0000"/>
                </a:solidFill>
              </a:rPr>
              <a:t>acc</a:t>
            </a:r>
            <a:r>
              <a:rPr lang="de-DE" sz="1400" dirty="0">
                <a:solidFill>
                  <a:srgbClr val="FF0000"/>
                </a:solidFill>
              </a:rPr>
              <a:t>. </a:t>
            </a:r>
            <a:r>
              <a:rPr lang="de-DE" sz="1400" dirty="0" err="1">
                <a:solidFill>
                  <a:srgbClr val="FF0000"/>
                </a:solidFill>
              </a:rPr>
              <a:t>to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lattice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gauge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calculations</a:t>
            </a:r>
            <a:endParaRPr lang="de-DE" sz="1400" dirty="0">
              <a:solidFill>
                <a:srgbClr val="FF0000"/>
              </a:solidFill>
            </a:endParaRPr>
          </a:p>
          <a:p>
            <a:endParaRPr lang="de-DE" sz="1400" dirty="0">
              <a:solidFill>
                <a:srgbClr val="FF0000"/>
              </a:solidFill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-1"/>
            <a:ext cx="2699791" cy="2276057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7540700" y="2289035"/>
            <a:ext cx="14237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000" b="1" dirty="0">
                <a:solidFill>
                  <a:srgbClr val="000000"/>
                </a:solidFill>
              </a:rPr>
              <a:t>© CMS PTDR (2007)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743777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6627" name="Footer Placeholder 2"/>
          <p:cNvSpPr txBox="1">
            <a:spLocks/>
          </p:cNvSpPr>
          <p:nvPr/>
        </p:nvSpPr>
        <p:spPr bwMode="auto">
          <a:xfrm>
            <a:off x="385192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756592" y="176586"/>
            <a:ext cx="97565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de-DE" sz="24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4. </a:t>
            </a:r>
            <a:r>
              <a:rPr lang="de-DE" sz="24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Produced</a:t>
            </a:r>
            <a:r>
              <a:rPr lang="de-DE" sz="24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4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charged</a:t>
            </a:r>
            <a:r>
              <a:rPr lang="de-DE" sz="24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4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hadrons</a:t>
            </a:r>
            <a:r>
              <a:rPr lang="de-DE" sz="24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algn="ctr" eaLnBrk="1" hangingPunct="1">
              <a:defRPr/>
            </a:pP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Symmetric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systems</a:t>
            </a:r>
            <a:endParaRPr lang="de-DE" sz="2000" dirty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4513263"/>
            <a:ext cx="336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z="2000">
              <a:solidFill>
                <a:srgbClr val="000066"/>
              </a:solidFill>
              <a:latin typeface="Comic Sans MS" charset="0"/>
            </a:endParaRPr>
          </a:p>
          <a:p>
            <a:pPr eaLnBrk="1" hangingPunct="1"/>
            <a:r>
              <a:rPr lang="de-DE" sz="2000">
                <a:solidFill>
                  <a:srgbClr val="000066"/>
                </a:solidFill>
                <a:latin typeface="Comic Sans MS" charset="0"/>
              </a:rPr>
              <a:t>  </a:t>
            </a:r>
            <a:endParaRPr lang="de-DE" b="1">
              <a:solidFill>
                <a:srgbClr val="003300"/>
              </a:solidFill>
              <a:latin typeface="Comic Sans MS" charset="0"/>
            </a:endParaRPr>
          </a:p>
        </p:txBody>
      </p:sp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365125" y="33512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633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822A4A-238E-7345-9F7D-CA522BF8CA8B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/>
              <a:t>30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8266" y="1340768"/>
            <a:ext cx="7780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More than 20000 charged hadrons produced in a central </a:t>
            </a:r>
          </a:p>
          <a:p>
            <a:r>
              <a:rPr lang="en-US" sz="1600" dirty="0" err="1"/>
              <a:t>PbPb</a:t>
            </a:r>
            <a:r>
              <a:rPr lang="en-US" sz="1600" dirty="0"/>
              <a:t> collision at 5.02 </a:t>
            </a:r>
            <a:r>
              <a:rPr lang="en-US" sz="1600" dirty="0" err="1"/>
              <a:t>TeV</a:t>
            </a:r>
            <a:r>
              <a:rPr lang="en-US" sz="1600" dirty="0"/>
              <a:t>: plotted as function of the transverse momentum (|</a:t>
            </a:r>
            <a:r>
              <a:rPr lang="en-US" sz="1600" dirty="0">
                <a:latin typeface="Symbol" pitchFamily="2" charset="2"/>
              </a:rPr>
              <a:t>h|</a:t>
            </a:r>
            <a:r>
              <a:rPr lang="en-US" sz="1600" dirty="0"/>
              <a:t>&lt;0.8)</a:t>
            </a:r>
            <a:endParaRPr lang="de-DE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801254" y="6248992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GW, Universe 6, 61 (2020);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data from ALICE</a:t>
            </a:r>
            <a:endParaRPr lang="de-DE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5703658" y="2375004"/>
            <a:ext cx="280076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</a:rPr>
              <a:t>5.02 </a:t>
            </a:r>
            <a:r>
              <a:rPr lang="en-US" sz="1800" b="1" kern="0" dirty="0" err="1">
                <a:solidFill>
                  <a:sysClr val="windowText" lastClr="000000"/>
                </a:solidFill>
              </a:rPr>
              <a:t>TeV</a:t>
            </a:r>
            <a:r>
              <a:rPr lang="en-US" sz="1800" b="1" kern="0" dirty="0">
                <a:solidFill>
                  <a:sysClr val="windowText" lastClr="000000"/>
                </a:solidFill>
              </a:rPr>
              <a:t> Pb-Pb: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</a:rPr>
              <a:t>Transverse-momentum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</a:rPr>
              <a:t>distributions</a:t>
            </a:r>
            <a:endParaRPr lang="de-DE" sz="1800" dirty="0"/>
          </a:p>
          <a:p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8715E-4314-F443-8EEB-B33F2A1BE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56" y="2181320"/>
            <a:ext cx="4538016" cy="450009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43A5E9-91CE-724C-868F-DE86C33A9A41}"/>
              </a:ext>
            </a:extLst>
          </p:cNvPr>
          <p:cNvCxnSpPr>
            <a:cxnSpLocks/>
          </p:cNvCxnSpPr>
          <p:nvPr/>
        </p:nvCxnSpPr>
        <p:spPr>
          <a:xfrm flipH="1">
            <a:off x="5092348" y="4293096"/>
            <a:ext cx="4147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390E2E2-9526-AF4A-9CC1-77792B3EA293}"/>
              </a:ext>
            </a:extLst>
          </p:cNvPr>
          <p:cNvSpPr txBox="1"/>
          <p:nvPr/>
        </p:nvSpPr>
        <p:spPr>
          <a:xfrm>
            <a:off x="5545192" y="408416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central 0-5%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006B596-185C-5849-9DBD-C8AE7F1DF4C1}"/>
              </a:ext>
            </a:extLst>
          </p:cNvPr>
          <p:cNvCxnSpPr>
            <a:cxnSpLocks/>
          </p:cNvCxnSpPr>
          <p:nvPr/>
        </p:nvCxnSpPr>
        <p:spPr>
          <a:xfrm flipH="1">
            <a:off x="5092348" y="5085184"/>
            <a:ext cx="4147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3BDC99-E7CF-9940-BCA8-F1106AC0B424}"/>
              </a:ext>
            </a:extLst>
          </p:cNvPr>
          <p:cNvCxnSpPr>
            <a:cxnSpLocks/>
          </p:cNvCxnSpPr>
          <p:nvPr/>
        </p:nvCxnSpPr>
        <p:spPr>
          <a:xfrm flipH="1">
            <a:off x="5130448" y="5661248"/>
            <a:ext cx="4147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80F7D97-4B3E-274C-9EEE-28BBA3DE6635}"/>
              </a:ext>
            </a:extLst>
          </p:cNvPr>
          <p:cNvCxnSpPr>
            <a:cxnSpLocks/>
          </p:cNvCxnSpPr>
          <p:nvPr/>
        </p:nvCxnSpPr>
        <p:spPr>
          <a:xfrm flipH="1">
            <a:off x="5130448" y="5949280"/>
            <a:ext cx="4147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E9B8417-D799-0440-8CDA-D2B880C3D28C}"/>
              </a:ext>
            </a:extLst>
          </p:cNvPr>
          <p:cNvSpPr txBox="1"/>
          <p:nvPr/>
        </p:nvSpPr>
        <p:spPr>
          <a:xfrm>
            <a:off x="5526812" y="4869343"/>
            <a:ext cx="4972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20-30%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EDB43E-96B8-8443-9538-965CFE540B92}"/>
              </a:ext>
            </a:extLst>
          </p:cNvPr>
          <p:cNvSpPr txBox="1"/>
          <p:nvPr/>
        </p:nvSpPr>
        <p:spPr>
          <a:xfrm>
            <a:off x="5562296" y="5453215"/>
            <a:ext cx="5651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50-60%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E68E8C-3676-104F-91F7-85E12C887EFE}"/>
              </a:ext>
            </a:extLst>
          </p:cNvPr>
          <p:cNvSpPr txBox="1"/>
          <p:nvPr/>
        </p:nvSpPr>
        <p:spPr>
          <a:xfrm>
            <a:off x="5545192" y="5779553"/>
            <a:ext cx="600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70-80%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A286CC-7D28-FD47-A0D2-509624EA4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984" y="3409375"/>
            <a:ext cx="2362200" cy="4381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1BD05E-CFF0-2C44-AF0B-97207AB62434}"/>
              </a:ext>
            </a:extLst>
          </p:cNvPr>
          <p:cNvSpPr txBox="1"/>
          <p:nvPr/>
        </p:nvSpPr>
        <p:spPr>
          <a:xfrm>
            <a:off x="7921051" y="4023268"/>
            <a:ext cx="125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n=8.2,</a:t>
            </a:r>
          </a:p>
          <a:p>
            <a:r>
              <a:rPr lang="en-US" sz="1600" dirty="0"/>
              <a:t>T=366 MeV</a:t>
            </a:r>
          </a:p>
        </p:txBody>
      </p:sp>
    </p:spTree>
    <p:extLst>
      <p:ext uri="{BB962C8B-B14F-4D97-AF65-F5344CB8AC3E}">
        <p14:creationId xmlns:p14="http://schemas.microsoft.com/office/powerpoint/2010/main" val="3024709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0A02A9-6CCC-8C40-9586-AE46CF5E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511A3D-8E5C-B143-A9A5-6D42AEF0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97668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F0409B-22D8-CF46-AAB8-254C0CCD3615}"/>
              </a:ext>
            </a:extLst>
          </p:cNvPr>
          <p:cNvSpPr/>
          <p:nvPr/>
        </p:nvSpPr>
        <p:spPr>
          <a:xfrm>
            <a:off x="1079885" y="648617"/>
            <a:ext cx="566417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60FD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three-sourc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relativistic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diffusion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(RDM)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A0EC2-0606-6F40-A9F7-C6392F7B61AD}"/>
              </a:ext>
            </a:extLst>
          </p:cNvPr>
          <p:cNvSpPr txBox="1"/>
          <p:nvPr/>
        </p:nvSpPr>
        <p:spPr>
          <a:xfrm>
            <a:off x="468300" y="1321914"/>
            <a:ext cx="628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Lorentz-invariant cross section for produced particles 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474D55-5E91-084D-B24E-14DF666CB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92" y="1828503"/>
            <a:ext cx="3735604" cy="7198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5D8F15-8D9A-5F48-81B2-81B44D8B2DA8}"/>
                  </a:ext>
                </a:extLst>
              </p:cNvPr>
              <p:cNvSpPr txBox="1"/>
              <p:nvPr/>
            </p:nvSpPr>
            <p:spPr>
              <a:xfrm>
                <a:off x="5834094" y="1750590"/>
                <a:ext cx="3571812" cy="867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E=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cosh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(y),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√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(p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+p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),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√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(m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+p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),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y=0.5 ln[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E+p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||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)/(E-p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||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)]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5D8F15-8D9A-5F48-81B2-81B44D8B2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094" y="1750590"/>
                <a:ext cx="3571812" cy="867802"/>
              </a:xfrm>
              <a:prstGeom prst="rect">
                <a:avLst/>
              </a:prstGeom>
              <a:blipFill>
                <a:blip r:embed="rId3"/>
                <a:stretch>
                  <a:fillRect l="-1064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80C5AB2-9969-F944-9938-D596F4BEF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483" y="3493611"/>
            <a:ext cx="3735605" cy="846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8D9AB7-D50C-BE42-81CA-066DD3DC8FB4}"/>
              </a:ext>
            </a:extLst>
          </p:cNvPr>
          <p:cNvSpPr txBox="1"/>
          <p:nvPr/>
        </p:nvSpPr>
        <p:spPr>
          <a:xfrm>
            <a:off x="468300" y="2732836"/>
            <a:ext cx="8629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 three-source model, the partial rapidity distributions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dN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k=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1,2,3) are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 by integrating over the transverse mass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DFAB1A-E2A3-5645-8864-5A216F649526}"/>
              </a:ext>
            </a:extLst>
          </p:cNvPr>
          <p:cNvSpPr txBox="1"/>
          <p:nvPr/>
        </p:nvSpPr>
        <p:spPr>
          <a:xfrm>
            <a:off x="468300" y="4358851"/>
            <a:ext cx="8682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rapidity distributions  are calculated in a phenomenological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relativistic diffusion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 (RDM)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dN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y,t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the solution of 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0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Fokker-Planck equation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then added incoherently to obtain the total distribution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B7C370-32FD-C741-A77E-DD1976996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410" y="5442316"/>
            <a:ext cx="5802712" cy="5519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461E4A1-8691-C341-A246-78B6CFADE2A8}"/>
              </a:ext>
            </a:extLst>
          </p:cNvPr>
          <p:cNvSpPr/>
          <p:nvPr/>
        </p:nvSpPr>
        <p:spPr>
          <a:xfrm>
            <a:off x="625715" y="6110898"/>
            <a:ext cx="836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the freeze-out time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 particle numbers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respective sources.</a:t>
            </a:r>
          </a:p>
        </p:txBody>
      </p:sp>
    </p:spTree>
    <p:extLst>
      <p:ext uri="{BB962C8B-B14F-4D97-AF65-F5344CB8AC3E}">
        <p14:creationId xmlns:p14="http://schemas.microsoft.com/office/powerpoint/2010/main" val="2873155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663DE7-F90E-414A-A8BB-C302B9F3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69327B-D1D2-2142-A3C4-6D87C871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3262E-AED1-9742-B3E7-74ABB8389942}"/>
              </a:ext>
            </a:extLst>
          </p:cNvPr>
          <p:cNvSpPr/>
          <p:nvPr/>
        </p:nvSpPr>
        <p:spPr>
          <a:xfrm>
            <a:off x="852154" y="340440"/>
            <a:ext cx="7443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underlying (linear) transport equation* is of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0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Fokker-Planck 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A5779-F5D1-4E40-9240-CA352ED8E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20" y="787655"/>
            <a:ext cx="6795258" cy="6496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AD130C-DC4A-8F49-B67C-6476A96BFE17}"/>
              </a:ext>
            </a:extLst>
          </p:cNvPr>
          <p:cNvSpPr/>
          <p:nvPr/>
        </p:nvSpPr>
        <p:spPr>
          <a:xfrm>
            <a:off x="950714" y="1611817"/>
            <a:ext cx="71561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drift functions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y,t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that account for dissipative effects,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diffusion functions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y,t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cause the broadening of the rapidity distributions due to scatterings and particle creations.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Its stationary limit for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∞  and sufficiently high temperatures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should give rise to the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0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Maxwell-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0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Juettner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0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distribution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C97C1B-A083-3C43-9C43-6F66D7FED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20" y="3529928"/>
            <a:ext cx="6529880" cy="5621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F6E1CF0-F3BB-8E42-9CF2-8D143A58D250}"/>
              </a:ext>
            </a:extLst>
          </p:cNvPr>
          <p:cNvSpPr/>
          <p:nvPr/>
        </p:nvSpPr>
        <p:spPr>
          <a:xfrm>
            <a:off x="993913" y="4268188"/>
            <a:ext cx="787433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 simplified approach that provides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analytical solutions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FPE,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diffusion coefficients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y,t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assumed to be constants, and the drifts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depend linearly on the rapidity,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y,t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The (gaussian) stationary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 then deviates slightly from Maxwell-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Juettner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but the time-dependent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FPE solutions still provide a good representation of the data.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E51281-1C62-304B-AE40-55C27D789567}"/>
              </a:ext>
            </a:extLst>
          </p:cNvPr>
          <p:cNvSpPr/>
          <p:nvPr/>
        </p:nvSpPr>
        <p:spPr>
          <a:xfrm>
            <a:off x="1090120" y="5974008"/>
            <a:ext cx="5504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For a derivation see J.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Hoelck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GW, Phys. Rev. Res. 2, 033409 (2020)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hteck 14">
            <a:extLst>
              <a:ext uri="{FF2B5EF4-FFF2-40B4-BE49-F238E27FC236}">
                <a16:creationId xmlns:a16="http://schemas.microsoft.com/office/drawing/2014/main" id="{41CFCBF3-3048-E240-8936-4F7A25995CCE}"/>
              </a:ext>
            </a:extLst>
          </p:cNvPr>
          <p:cNvSpPr/>
          <p:nvPr/>
        </p:nvSpPr>
        <p:spPr>
          <a:xfrm>
            <a:off x="993913" y="772382"/>
            <a:ext cx="7059967" cy="675650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790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1237CB-4779-934C-8C77-785A5907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14060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B39F6-C250-E04E-B636-B8E454A8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4CC8DB-371F-0F4E-9A96-76C10A237E4A}"/>
              </a:ext>
            </a:extLst>
          </p:cNvPr>
          <p:cNvSpPr/>
          <p:nvPr/>
        </p:nvSpPr>
        <p:spPr>
          <a:xfrm>
            <a:off x="490330" y="461377"/>
            <a:ext cx="8653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order to reach the correct stationary solution, the drift terms become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F30D-2947-4048-A976-C67EA482D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225" y="987430"/>
            <a:ext cx="2644635" cy="283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9250FB-F31E-464B-BDBC-7727D5B2A7A9}"/>
              </a:ext>
            </a:extLst>
          </p:cNvPr>
          <p:cNvSpPr/>
          <p:nvPr/>
        </p:nvSpPr>
        <p:spPr>
          <a:xfrm>
            <a:off x="596539" y="1342073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drift amplitudes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1B24A-E2C8-D347-8045-234DE271D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696" y="1561960"/>
            <a:ext cx="1779104" cy="2988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595147-9091-E342-B6BB-D08B27A87B69}"/>
              </a:ext>
            </a:extLst>
          </p:cNvPr>
          <p:cNvSpPr/>
          <p:nvPr/>
        </p:nvSpPr>
        <p:spPr>
          <a:xfrm>
            <a:off x="596539" y="2169906"/>
            <a:ext cx="7520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 equilibrium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the three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subdistributions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merge and the rapidity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distribution attains the overall Maxwell-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Juettner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007331-4F4B-164A-A1D2-CD937CBA8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974" y="2949637"/>
            <a:ext cx="6414052" cy="5920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8A245B-4358-5840-8B6C-D44B83B0B587}"/>
              </a:ext>
            </a:extLst>
          </p:cNvPr>
          <p:cNvSpPr/>
          <p:nvPr/>
        </p:nvSpPr>
        <p:spPr>
          <a:xfrm>
            <a:off x="643792" y="3875251"/>
            <a:ext cx="860524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the normalization constant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determined by the number of produced charged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hadrons as function of centrality, or impact parameter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However, the actual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time-dependent rapidity distribution functions remain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 from thermal equilibrium.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95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drift amplitudes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each centrality are determined from the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positions of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fragmentation peaks.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486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F6BBEF-7144-FC46-A279-60EEA641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ISMD_2021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7DDB8-3F04-3342-9E55-94766771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2AD6BE-3C0B-7542-A3CB-18DD268A4640}"/>
              </a:ext>
            </a:extLst>
          </p:cNvPr>
          <p:cNvSpPr/>
          <p:nvPr/>
        </p:nvSpPr>
        <p:spPr>
          <a:xfrm>
            <a:off x="1331640" y="412706"/>
            <a:ext cx="8863781" cy="496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Application of the model to RHIC and LHC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B57AD4-6787-744A-B87C-9D4E8B0EEDF5}"/>
              </a:ext>
            </a:extLst>
          </p:cNvPr>
          <p:cNvSpPr/>
          <p:nvPr/>
        </p:nvSpPr>
        <p:spPr>
          <a:xfrm>
            <a:off x="499646" y="1290843"/>
            <a:ext cx="859626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FPE is solved for each centrality class, and the results are transformed into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rapidity distributions. The constant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adjusted to the total number of produced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charged hadrons in each centrality bin.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unidentified particles, the rapidity distributions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converted to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pseudorapidity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space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The scattering angle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defines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pseudorapidity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variable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mbol" pitchFamily="2" charset="2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67283-436D-714E-8477-755F40269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164" y="3123737"/>
            <a:ext cx="3463636" cy="610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80B6A3-9E9F-8047-8D84-2FE769C39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163" y="4203377"/>
            <a:ext cx="3463637" cy="635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4B6CE2-5E74-924A-9D56-53025396E7B4}"/>
              </a:ext>
            </a:extLst>
          </p:cNvPr>
          <p:cNvSpPr/>
          <p:nvPr/>
        </p:nvSpPr>
        <p:spPr>
          <a:xfrm>
            <a:off x="683756" y="3742579"/>
            <a:ext cx="777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pseudorapidity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distribution of produced charged hadrons becomes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C8C1A5-91CE-5542-9CE1-55181E2BF927}"/>
              </a:ext>
            </a:extLst>
          </p:cNvPr>
          <p:cNvSpPr/>
          <p:nvPr/>
        </p:nvSpPr>
        <p:spPr>
          <a:xfrm>
            <a:off x="683755" y="4864798"/>
            <a:ext cx="7878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the Jacobian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DE9C5F-05E5-BD43-8EE0-FDF3CDE94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163" y="4930290"/>
            <a:ext cx="3680691" cy="8195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386142-6525-EE4B-A5F8-46D5802990FB}"/>
              </a:ext>
            </a:extLst>
          </p:cNvPr>
          <p:cNvSpPr/>
          <p:nvPr/>
        </p:nvSpPr>
        <p:spPr>
          <a:xfrm>
            <a:off x="785428" y="5815311"/>
            <a:ext cx="8295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model parameters are then determined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optimizations with respect to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data.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126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088149-6536-844A-A977-43D07B39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8948" y="6356350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ISMD_2021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757F7-02F5-9E40-9EA9-1B3C7685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CA8F0-1121-FC41-8489-FA3FB785C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922" y="1454150"/>
            <a:ext cx="3670300" cy="3949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09B374-0C9E-A84E-8197-464D3C2D6B5D}"/>
              </a:ext>
            </a:extLst>
          </p:cNvPr>
          <p:cNvSpPr/>
          <p:nvPr/>
        </p:nvSpPr>
        <p:spPr>
          <a:xfrm>
            <a:off x="1946922" y="501650"/>
            <a:ext cx="5811206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RDM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three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linear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nonlinear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drift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D3E06-3ED9-AD40-8E0B-EAF544A29AEE}"/>
              </a:ext>
            </a:extLst>
          </p:cNvPr>
          <p:cNvSpPr txBox="1"/>
          <p:nvPr/>
        </p:nvSpPr>
        <p:spPr>
          <a:xfrm>
            <a:off x="5890032" y="1454150"/>
            <a:ext cx="3234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2.76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Pb-Pb, central collisions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CB3BA-E1C4-104D-B3E6-78E55493A986}"/>
              </a:ext>
            </a:extLst>
          </p:cNvPr>
          <p:cNvSpPr txBox="1"/>
          <p:nvPr/>
        </p:nvSpPr>
        <p:spPr>
          <a:xfrm>
            <a:off x="5890032" y="2744155"/>
            <a:ext cx="2930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drift;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analytical solutions of the FPE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421BD-07A6-D34A-B445-301EEB06A890}"/>
              </a:ext>
            </a:extLst>
          </p:cNvPr>
          <p:cNvSpPr txBox="1"/>
          <p:nvPr/>
        </p:nvSpPr>
        <p:spPr>
          <a:xfrm>
            <a:off x="5890032" y="4111189"/>
            <a:ext cx="2965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5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Nonlinear drift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2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Fragmentation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 more extended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h;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numerical solutions of the FPE</a:t>
            </a:r>
          </a:p>
        </p:txBody>
      </p:sp>
    </p:spTree>
    <p:extLst>
      <p:ext uri="{BB962C8B-B14F-4D97-AF65-F5344CB8AC3E}">
        <p14:creationId xmlns:p14="http://schemas.microsoft.com/office/powerpoint/2010/main" val="626913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pitchFamily="-65" charset="-128"/>
                <a:cs typeface="ＭＳ Ｐゴシック" pitchFamily="-65" charset="-128"/>
              </a:rPr>
              <a:t>Tohoku University 2021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6627" name="Footer Placeholder 2"/>
          <p:cNvSpPr txBox="1">
            <a:spLocks/>
          </p:cNvSpPr>
          <p:nvPr/>
        </p:nvSpPr>
        <p:spPr bwMode="auto">
          <a:xfrm>
            <a:off x="385192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792088" y="176586"/>
            <a:ext cx="97565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de-DE" sz="2000" dirty="0" err="1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Produced</a:t>
            </a:r>
            <a:r>
              <a:rPr lang="de-DE" sz="2000" dirty="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charged</a:t>
            </a:r>
            <a:r>
              <a:rPr lang="de-DE" sz="2000" dirty="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hadrons</a:t>
            </a:r>
            <a:r>
              <a:rPr lang="de-DE" sz="2000" dirty="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in </a:t>
            </a:r>
            <a:r>
              <a:rPr lang="de-DE" sz="2000" dirty="0" err="1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central</a:t>
            </a:r>
            <a:r>
              <a:rPr lang="de-DE" sz="2000" dirty="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collisions</a:t>
            </a:r>
            <a:r>
              <a:rPr lang="de-DE" sz="2000" dirty="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defRPr/>
            </a:pPr>
            <a:r>
              <a:rPr lang="de-DE" sz="2000" dirty="0" err="1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Symmetric</a:t>
            </a:r>
            <a:r>
              <a:rPr lang="de-DE" sz="2000" dirty="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systems</a:t>
            </a:r>
            <a:endParaRPr lang="de-DE" sz="2000" dirty="0">
              <a:solidFill>
                <a:srgbClr val="0000CC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4513263"/>
            <a:ext cx="336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z="2000">
              <a:solidFill>
                <a:srgbClr val="000066"/>
              </a:solidFill>
              <a:latin typeface="Comic Sans MS" charset="0"/>
            </a:endParaRPr>
          </a:p>
          <a:p>
            <a:pPr eaLnBrk="1" hangingPunct="1"/>
            <a:r>
              <a:rPr lang="de-DE" sz="2000">
                <a:solidFill>
                  <a:srgbClr val="000066"/>
                </a:solidFill>
                <a:latin typeface="Comic Sans MS" charset="0"/>
              </a:rPr>
              <a:t>  </a:t>
            </a:r>
            <a:endParaRPr lang="de-DE" b="1">
              <a:solidFill>
                <a:srgbClr val="003300"/>
              </a:solidFill>
              <a:latin typeface="Comic Sans MS" charset="0"/>
            </a:endParaRPr>
          </a:p>
        </p:txBody>
      </p:sp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365125" y="33512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633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822A4A-238E-7345-9F7D-CA522BF8CA8B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/>
              <a:t>36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8266" y="1340768"/>
            <a:ext cx="641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More than 20000 charged hadrons produced in a central </a:t>
            </a:r>
          </a:p>
          <a:p>
            <a:r>
              <a:rPr lang="en-US" sz="1600" dirty="0"/>
              <a:t>Pb-Pb collision at 5.02 </a:t>
            </a:r>
            <a:r>
              <a:rPr lang="en-US" sz="1600" dirty="0" err="1"/>
              <a:t>TeV</a:t>
            </a:r>
            <a:r>
              <a:rPr lang="en-US" sz="1600" dirty="0"/>
              <a:t>, but only few neutral J/</a:t>
            </a:r>
            <a:r>
              <a:rPr lang="en-US" sz="1600" dirty="0">
                <a:latin typeface="Symbol" charset="2"/>
                <a:cs typeface="Symbol" charset="2"/>
              </a:rPr>
              <a:t>y</a:t>
            </a:r>
            <a:r>
              <a:rPr lang="en-US" sz="1600" dirty="0"/>
              <a:t> and </a:t>
            </a:r>
            <a:r>
              <a:rPr lang="en-US" sz="1600" dirty="0" err="1">
                <a:latin typeface="Lucida Grande"/>
                <a:ea typeface="Lucida Grande"/>
                <a:cs typeface="Lucida Grande"/>
              </a:rPr>
              <a:t>ϒ</a:t>
            </a:r>
            <a:r>
              <a:rPr lang="en-US" sz="1600" dirty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1600" dirty="0">
                <a:latin typeface="+mn-lt"/>
                <a:ea typeface="Lucida Grande"/>
                <a:cs typeface="Lucida Grande"/>
              </a:rPr>
              <a:t>mesons</a:t>
            </a:r>
          </a:p>
          <a:p>
            <a:r>
              <a:rPr lang="en-US" sz="1600" dirty="0">
                <a:solidFill>
                  <a:srgbClr val="096D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Curves are analytical RDM-calculations (linear drift)</a:t>
            </a:r>
            <a:endParaRPr lang="de-DE" sz="1600" dirty="0">
              <a:solidFill>
                <a:srgbClr val="096D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 2" descr="fig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6368256" cy="449524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594329" y="5445224"/>
            <a:ext cx="220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GW, PRC 94, 024911 (2016);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data from PHOBOS&amp;ALICE</a:t>
            </a:r>
            <a:endParaRPr lang="de-DE" sz="1200" dirty="0"/>
          </a:p>
        </p:txBody>
      </p:sp>
      <p:cxnSp>
        <p:nvCxnSpPr>
          <p:cNvPr id="7" name="Gerade Verbindung mit Pfeil 6"/>
          <p:cNvCxnSpPr/>
          <p:nvPr/>
        </p:nvCxnSpPr>
        <p:spPr bwMode="auto">
          <a:xfrm flipH="1">
            <a:off x="4572000" y="2204864"/>
            <a:ext cx="1800200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feld 9"/>
          <p:cNvSpPr txBox="1"/>
          <p:nvPr/>
        </p:nvSpPr>
        <p:spPr>
          <a:xfrm>
            <a:off x="6372200" y="1988840"/>
            <a:ext cx="2510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ysClr val="windowText" lastClr="000000"/>
                </a:solidFill>
              </a:rPr>
              <a:t>5.02 </a:t>
            </a:r>
            <a:r>
              <a:rPr lang="en-US" sz="1400" b="1" kern="0" dirty="0" err="1">
                <a:solidFill>
                  <a:sysClr val="windowText" lastClr="000000"/>
                </a:solidFill>
              </a:rPr>
              <a:t>TeV</a:t>
            </a:r>
            <a:r>
              <a:rPr lang="en-US" sz="1400" b="1" kern="0" dirty="0">
                <a:solidFill>
                  <a:sysClr val="windowText" lastClr="000000"/>
                </a:solidFill>
              </a:rPr>
              <a:t> Pb-Pb (prediction)</a:t>
            </a:r>
            <a:endParaRPr lang="de-DE" dirty="0"/>
          </a:p>
        </p:txBody>
      </p:sp>
      <p:cxnSp>
        <p:nvCxnSpPr>
          <p:cNvPr id="12" name="Gerade Verbindung mit Pfeil 11"/>
          <p:cNvCxnSpPr>
            <a:cxnSpLocks/>
          </p:cNvCxnSpPr>
          <p:nvPr/>
        </p:nvCxnSpPr>
        <p:spPr bwMode="auto">
          <a:xfrm flipH="1">
            <a:off x="4860032" y="2852936"/>
            <a:ext cx="2016224" cy="11521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6876256" y="2636912"/>
            <a:ext cx="1478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ysClr val="windowText" lastClr="000000"/>
                </a:solidFill>
              </a:rPr>
              <a:t>2.76 </a:t>
            </a:r>
            <a:r>
              <a:rPr lang="en-US" sz="1400" b="1" kern="0" dirty="0" err="1">
                <a:solidFill>
                  <a:sysClr val="windowText" lastClr="000000"/>
                </a:solidFill>
              </a:rPr>
              <a:t>TeV</a:t>
            </a:r>
            <a:r>
              <a:rPr lang="en-US" sz="1400" b="1" kern="0" dirty="0">
                <a:solidFill>
                  <a:sysClr val="windowText" lastClr="000000"/>
                </a:solidFill>
              </a:rPr>
              <a:t> Pb-Pb</a:t>
            </a:r>
            <a:endParaRPr lang="de-DE" dirty="0"/>
          </a:p>
          <a:p>
            <a:endParaRPr lang="de-DE" dirty="0"/>
          </a:p>
        </p:txBody>
      </p:sp>
      <p:cxnSp>
        <p:nvCxnSpPr>
          <p:cNvPr id="17" name="Gerade Verbindung mit Pfeil 16"/>
          <p:cNvCxnSpPr>
            <a:cxnSpLocks/>
          </p:cNvCxnSpPr>
          <p:nvPr/>
        </p:nvCxnSpPr>
        <p:spPr bwMode="auto">
          <a:xfrm flipH="1">
            <a:off x="4716016" y="3645025"/>
            <a:ext cx="2232248" cy="13681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feld 19"/>
          <p:cNvSpPr txBox="1"/>
          <p:nvPr/>
        </p:nvSpPr>
        <p:spPr>
          <a:xfrm>
            <a:off x="6948264" y="3356992"/>
            <a:ext cx="1478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ysClr val="windowText" lastClr="000000"/>
                </a:solidFill>
              </a:rPr>
              <a:t>200 GeV Au-Au</a:t>
            </a:r>
            <a:endParaRPr lang="de-DE" dirty="0"/>
          </a:p>
          <a:p>
            <a:endParaRPr lang="de-DE" dirty="0"/>
          </a:p>
        </p:txBody>
      </p:sp>
      <p:cxnSp>
        <p:nvCxnSpPr>
          <p:cNvPr id="23" name="Gerade Verbindung mit Pfeil 22"/>
          <p:cNvCxnSpPr>
            <a:cxnSpLocks/>
          </p:cNvCxnSpPr>
          <p:nvPr/>
        </p:nvCxnSpPr>
        <p:spPr bwMode="auto">
          <a:xfrm flipH="1">
            <a:off x="4716016" y="4221088"/>
            <a:ext cx="2376264" cy="13681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feld 25"/>
          <p:cNvSpPr txBox="1"/>
          <p:nvPr/>
        </p:nvSpPr>
        <p:spPr>
          <a:xfrm>
            <a:off x="7092280" y="4005064"/>
            <a:ext cx="15279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ysClr val="windowText" lastClr="000000"/>
                </a:solidFill>
              </a:rPr>
              <a:t>19.6 GeV Au-Au</a:t>
            </a:r>
            <a:endParaRPr lang="de-DE" dirty="0"/>
          </a:p>
          <a:p>
            <a:endParaRPr lang="de-DE" dirty="0"/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6381328"/>
            <a:ext cx="2133600" cy="40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69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>
                <a:ea typeface="ＭＳ Ｐゴシック" pitchFamily="-65" charset="-128"/>
                <a:cs typeface="ＭＳ Ｐゴシック" pitchFamily="-65" charset="-128"/>
              </a:rPr>
              <a:t>Tohoku University 2021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6627" name="Footer Placeholder 2"/>
          <p:cNvSpPr txBox="1">
            <a:spLocks/>
          </p:cNvSpPr>
          <p:nvPr/>
        </p:nvSpPr>
        <p:spPr bwMode="auto">
          <a:xfrm>
            <a:off x="385192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252536" y="188640"/>
            <a:ext cx="97565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Produced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charged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hadrons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in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central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collisions</a:t>
            </a:r>
            <a:endParaRPr lang="de-DE" sz="2000" dirty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4513263"/>
            <a:ext cx="336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z="2000">
              <a:solidFill>
                <a:srgbClr val="000066"/>
              </a:solidFill>
              <a:latin typeface="Comic Sans MS" charset="0"/>
            </a:endParaRPr>
          </a:p>
          <a:p>
            <a:pPr eaLnBrk="1" hangingPunct="1"/>
            <a:r>
              <a:rPr lang="de-DE" sz="2000">
                <a:solidFill>
                  <a:srgbClr val="000066"/>
                </a:solidFill>
                <a:latin typeface="Comic Sans MS" charset="0"/>
              </a:rPr>
              <a:t>  </a:t>
            </a:r>
            <a:endParaRPr lang="de-DE" b="1">
              <a:solidFill>
                <a:srgbClr val="003300"/>
              </a:solidFill>
              <a:latin typeface="Comic Sans MS" charset="0"/>
            </a:endParaRPr>
          </a:p>
        </p:txBody>
      </p:sp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365125" y="33512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633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822A4A-238E-7345-9F7D-CA522BF8CA8B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/>
              <a:t>37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8266" y="1340768"/>
            <a:ext cx="6411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ALICE data from </a:t>
            </a:r>
            <a:r>
              <a:rPr lang="en-US" sz="1600" b="1" dirty="0"/>
              <a:t>central 5.02 </a:t>
            </a:r>
            <a:r>
              <a:rPr lang="en-US" sz="1600" b="1" dirty="0" err="1"/>
              <a:t>TeV</a:t>
            </a:r>
            <a:r>
              <a:rPr lang="en-US" sz="1600" b="1" dirty="0"/>
              <a:t> Pb-Pb </a:t>
            </a:r>
            <a:r>
              <a:rPr lang="en-US" sz="1600" dirty="0"/>
              <a:t>collisions included</a:t>
            </a:r>
            <a:endParaRPr lang="de-DE" sz="1600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594329" y="5445224"/>
            <a:ext cx="2167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P. Schulz and GW,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MPLA 33, 1850098 (2018);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data from PHOBOS&amp;ALICE</a:t>
            </a:r>
            <a:endParaRPr lang="de-DE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6372200" y="1988840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ysClr val="windowText" lastClr="000000"/>
                </a:solidFill>
              </a:rPr>
              <a:t>5.02 </a:t>
            </a:r>
            <a:r>
              <a:rPr lang="en-US" sz="1400" b="1" kern="0" dirty="0" err="1">
                <a:solidFill>
                  <a:sysClr val="windowText" lastClr="000000"/>
                </a:solidFill>
              </a:rPr>
              <a:t>TeV</a:t>
            </a:r>
            <a:r>
              <a:rPr lang="en-US" sz="1400" b="1" kern="0" dirty="0">
                <a:solidFill>
                  <a:sysClr val="windowText" lastClr="000000"/>
                </a:solidFill>
              </a:rPr>
              <a:t> Pb-Pb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6876256" y="2636912"/>
            <a:ext cx="1478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ysClr val="windowText" lastClr="000000"/>
                </a:solidFill>
              </a:rPr>
              <a:t>2.76 </a:t>
            </a:r>
            <a:r>
              <a:rPr lang="en-US" sz="1400" b="1" kern="0" dirty="0" err="1">
                <a:solidFill>
                  <a:sysClr val="windowText" lastClr="000000"/>
                </a:solidFill>
              </a:rPr>
              <a:t>TeV</a:t>
            </a:r>
            <a:r>
              <a:rPr lang="en-US" sz="1400" b="1" kern="0" dirty="0">
                <a:solidFill>
                  <a:sysClr val="windowText" lastClr="000000"/>
                </a:solidFill>
              </a:rPr>
              <a:t> Pb-Pb</a:t>
            </a:r>
            <a:endParaRPr lang="de-DE" dirty="0"/>
          </a:p>
          <a:p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6948264" y="3356992"/>
            <a:ext cx="1478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ysClr val="windowText" lastClr="000000"/>
                </a:solidFill>
              </a:rPr>
              <a:t>200 GeV Au-Au</a:t>
            </a:r>
            <a:endParaRPr lang="de-DE" dirty="0"/>
          </a:p>
          <a:p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7092280" y="4005064"/>
            <a:ext cx="15279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ysClr val="windowText" lastClr="000000"/>
                </a:solidFill>
              </a:rPr>
              <a:t>19.6 GeV Au-Au</a:t>
            </a:r>
            <a:endParaRPr lang="de-DE" dirty="0"/>
          </a:p>
          <a:p>
            <a:endParaRPr lang="de-DE" dirty="0"/>
          </a:p>
        </p:txBody>
      </p:sp>
      <p:pic>
        <p:nvPicPr>
          <p:cNvPr id="6" name="Bild 5" descr="fig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" y="2060849"/>
            <a:ext cx="6296248" cy="4797152"/>
          </a:xfrm>
          <a:prstGeom prst="rect">
            <a:avLst/>
          </a:prstGeom>
        </p:spPr>
      </p:pic>
      <p:cxnSp>
        <p:nvCxnSpPr>
          <p:cNvPr id="21" name="Gerade Verbindung mit Pfeil 20"/>
          <p:cNvCxnSpPr/>
          <p:nvPr/>
        </p:nvCxnSpPr>
        <p:spPr bwMode="auto">
          <a:xfrm flipH="1">
            <a:off x="4283968" y="2204864"/>
            <a:ext cx="2088232" cy="1224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Gerade Verbindung mit Pfeil 23"/>
          <p:cNvCxnSpPr/>
          <p:nvPr/>
        </p:nvCxnSpPr>
        <p:spPr bwMode="auto">
          <a:xfrm flipH="1">
            <a:off x="4644008" y="2996952"/>
            <a:ext cx="2232248" cy="13681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Gerade Verbindung mit Pfeil 26"/>
          <p:cNvCxnSpPr>
            <a:cxnSpLocks/>
          </p:cNvCxnSpPr>
          <p:nvPr/>
        </p:nvCxnSpPr>
        <p:spPr bwMode="auto">
          <a:xfrm flipH="1">
            <a:off x="4427984" y="3717032"/>
            <a:ext cx="2664296" cy="15841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27"/>
          <p:cNvCxnSpPr>
            <a:cxnSpLocks/>
          </p:cNvCxnSpPr>
          <p:nvPr/>
        </p:nvCxnSpPr>
        <p:spPr bwMode="auto">
          <a:xfrm flipH="1">
            <a:off x="4211960" y="4311099"/>
            <a:ext cx="2736304" cy="14221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Gerade Verbindung mit Pfeil 21"/>
          <p:cNvCxnSpPr/>
          <p:nvPr/>
        </p:nvCxnSpPr>
        <p:spPr bwMode="auto">
          <a:xfrm flipH="1">
            <a:off x="5580112" y="5157192"/>
            <a:ext cx="1368152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feld 6"/>
          <p:cNvSpPr txBox="1"/>
          <p:nvPr/>
        </p:nvSpPr>
        <p:spPr>
          <a:xfrm>
            <a:off x="6948264" y="4725144"/>
            <a:ext cx="1751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/>
              <a:t>Prediction</a:t>
            </a:r>
            <a:r>
              <a:rPr lang="de-DE" sz="1200" b="1" dirty="0"/>
              <a:t> GW,</a:t>
            </a:r>
          </a:p>
          <a:p>
            <a:r>
              <a:rPr lang="de-DE" sz="1200" b="1" dirty="0"/>
              <a:t>PRC 94, 024911(2016)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07704" y="2996952"/>
            <a:ext cx="80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LHC</a:t>
            </a:r>
          </a:p>
        </p:txBody>
      </p:sp>
      <p:sp>
        <p:nvSpPr>
          <p:cNvPr id="8" name="Rechteck 7"/>
          <p:cNvSpPr/>
          <p:nvPr/>
        </p:nvSpPr>
        <p:spPr>
          <a:xfrm>
            <a:off x="3203848" y="4437112"/>
            <a:ext cx="936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400" dirty="0"/>
              <a:t>RHIC</a:t>
            </a:r>
          </a:p>
        </p:txBody>
      </p:sp>
    </p:spTree>
    <p:extLst>
      <p:ext uri="{BB962C8B-B14F-4D97-AF65-F5344CB8AC3E}">
        <p14:creationId xmlns:p14="http://schemas.microsoft.com/office/powerpoint/2010/main" val="3164190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525C53-64ED-8740-873C-DB235A9F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0191B-433D-3E44-924C-93164A37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4AB95-8F3C-E24E-9B4F-637DAC2C706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3F192-DE21-AA4F-8B2D-F4AAEDD52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26" y="804103"/>
            <a:ext cx="8028474" cy="46647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D9005F-32E9-2943-8ADD-413F483E80CE}"/>
              </a:ext>
            </a:extLst>
          </p:cNvPr>
          <p:cNvSpPr/>
          <p:nvPr/>
        </p:nvSpPr>
        <p:spPr>
          <a:xfrm>
            <a:off x="1888412" y="332543"/>
            <a:ext cx="5367175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 eaLnBrk="1" hangingPunct="1">
              <a:defRPr/>
            </a:pPr>
            <a:r>
              <a:rPr lang="de-DE" sz="2000" dirty="0" err="1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Particle</a:t>
            </a:r>
            <a:r>
              <a:rPr lang="de-DE" sz="2000" dirty="0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content</a:t>
            </a:r>
            <a:r>
              <a:rPr lang="de-DE" sz="2000" dirty="0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of</a:t>
            </a:r>
            <a:r>
              <a:rPr lang="de-DE" sz="2000" dirty="0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the</a:t>
            </a:r>
            <a:r>
              <a:rPr lang="de-DE" sz="2000" dirty="0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sources</a:t>
            </a:r>
            <a:r>
              <a:rPr lang="de-DE" sz="2000" dirty="0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 (4 </a:t>
            </a:r>
            <a:r>
              <a:rPr lang="de-DE" sz="2000" dirty="0" err="1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Centralities</a:t>
            </a:r>
            <a:r>
              <a:rPr lang="de-DE" sz="2000" dirty="0">
                <a:solidFill>
                  <a:srgbClr val="0000CC"/>
                </a:solidFill>
                <a:latin typeface="Arial"/>
                <a:ea typeface="ＭＳ Ｐゴシック" charset="-128"/>
                <a:cs typeface="ＭＳ Ｐゴシック" charset="-128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B63BB8-54A7-0D4C-A6AD-A75A90D5D3B7}"/>
                  </a:ext>
                </a:extLst>
              </p:cNvPr>
              <p:cNvSpPr txBox="1"/>
              <p:nvPr/>
            </p:nvSpPr>
            <p:spPr>
              <a:xfrm>
                <a:off x="894923" y="5435618"/>
                <a:ext cx="8028474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Blue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total, N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NN</a:t>
                </a:r>
                <a:r>
                  <a:rPr kumimoji="0" lang="en-US" sz="1600" b="0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(PHOBOS and ALICE data)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Yellow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fragmentation sources, N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+N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ln(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): RDM results, nonlinear drift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54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Green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fireball source,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gg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ln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):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Its relevance rises rapidly with increasing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c.m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       															   energy.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1200" b="1" kern="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Kellers</a:t>
                </a:r>
                <a:r>
                  <a:rPr lang="en-US" sz="1200" b="1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GW, EPJA </a:t>
                </a:r>
                <a:r>
                  <a:rPr lang="en-US" sz="1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57, 47 (2021)</a:t>
                </a:r>
                <a:endParaRPr lang="en-US" sz="12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B63BB8-54A7-0D4C-A6AD-A75A90D5D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23" y="5435618"/>
                <a:ext cx="8028474" cy="1538883"/>
              </a:xfrm>
              <a:prstGeom prst="rect">
                <a:avLst/>
              </a:prstGeom>
              <a:blipFill>
                <a:blip r:embed="rId3"/>
                <a:stretch>
                  <a:fillRect l="-316" t="-1639" r="-23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9431B18-E828-0D47-95CD-35E850D49225}"/>
              </a:ext>
            </a:extLst>
          </p:cNvPr>
          <p:cNvSpPr txBox="1"/>
          <p:nvPr/>
        </p:nvSpPr>
        <p:spPr>
          <a:xfrm>
            <a:off x="2297753" y="216010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B438A-6EDF-4F42-AFD8-BDC2B391B131}"/>
              </a:ext>
            </a:extLst>
          </p:cNvPr>
          <p:cNvSpPr txBox="1"/>
          <p:nvPr/>
        </p:nvSpPr>
        <p:spPr>
          <a:xfrm>
            <a:off x="4068417" y="18420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8A724B-DC91-4741-A276-2B965F555C32}"/>
              </a:ext>
            </a:extLst>
          </p:cNvPr>
          <p:cNvSpPr txBox="1"/>
          <p:nvPr/>
        </p:nvSpPr>
        <p:spPr>
          <a:xfrm>
            <a:off x="3180032" y="2369545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20-30%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D46F31-50A4-0F47-92E0-1EEFFA81ED20}"/>
              </a:ext>
            </a:extLst>
          </p:cNvPr>
          <p:cNvSpPr/>
          <p:nvPr/>
        </p:nvSpPr>
        <p:spPr>
          <a:xfrm>
            <a:off x="3180032" y="417468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6-10%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46CF39-2EF4-3345-AC6E-3B4587C5C045}"/>
              </a:ext>
            </a:extLst>
          </p:cNvPr>
          <p:cNvSpPr/>
          <p:nvPr/>
        </p:nvSpPr>
        <p:spPr>
          <a:xfrm>
            <a:off x="7016781" y="2344770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10-20%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BEA1AE-8255-7846-AA85-19174D577DB4}"/>
              </a:ext>
            </a:extLst>
          </p:cNvPr>
          <p:cNvSpPr/>
          <p:nvPr/>
        </p:nvSpPr>
        <p:spPr>
          <a:xfrm>
            <a:off x="7016780" y="4177233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0-6%</a:t>
            </a:r>
          </a:p>
        </p:txBody>
      </p:sp>
    </p:spTree>
    <p:extLst>
      <p:ext uri="{BB962C8B-B14F-4D97-AF65-F5344CB8AC3E}">
        <p14:creationId xmlns:p14="http://schemas.microsoft.com/office/powerpoint/2010/main" val="1036553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6627" name="Footer Placeholder 2"/>
          <p:cNvSpPr txBox="1">
            <a:spLocks/>
          </p:cNvSpPr>
          <p:nvPr/>
        </p:nvSpPr>
        <p:spPr bwMode="auto">
          <a:xfrm>
            <a:off x="385192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252536" y="188640"/>
            <a:ext cx="97565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Produced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charged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hadrons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in min.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bias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collisions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:</a:t>
            </a:r>
          </a:p>
          <a:p>
            <a:pPr algn="ctr" eaLnBrk="1" hangingPunct="1">
              <a:defRPr/>
            </a:pP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Asymmetric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systems</a:t>
            </a:r>
            <a:endParaRPr lang="de-DE" sz="2000" dirty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4513263"/>
            <a:ext cx="336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z="2000">
              <a:solidFill>
                <a:srgbClr val="000066"/>
              </a:solidFill>
              <a:latin typeface="Comic Sans MS" charset="0"/>
            </a:endParaRPr>
          </a:p>
          <a:p>
            <a:pPr eaLnBrk="1" hangingPunct="1"/>
            <a:r>
              <a:rPr lang="de-DE" sz="2000">
                <a:solidFill>
                  <a:srgbClr val="000066"/>
                </a:solidFill>
                <a:latin typeface="Comic Sans MS" charset="0"/>
              </a:rPr>
              <a:t>  </a:t>
            </a:r>
            <a:endParaRPr lang="de-DE" b="1">
              <a:solidFill>
                <a:srgbClr val="003300"/>
              </a:solidFill>
              <a:latin typeface="Comic Sans MS" charset="0"/>
            </a:endParaRPr>
          </a:p>
        </p:txBody>
      </p:sp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365125" y="33512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633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822A4A-238E-7345-9F7D-CA522BF8CA8B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/>
              <a:t>39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1560" y="1412776"/>
            <a:ext cx="88204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CMS data from min. bias </a:t>
            </a:r>
            <a:r>
              <a:rPr lang="en-US" sz="1600" b="1" dirty="0"/>
              <a:t>5.02/ 8.16 </a:t>
            </a:r>
            <a:r>
              <a:rPr lang="en-US" sz="1600" b="1" dirty="0" err="1"/>
              <a:t>TeV</a:t>
            </a:r>
            <a:r>
              <a:rPr lang="en-US" sz="1600" b="1" dirty="0"/>
              <a:t> p-</a:t>
            </a:r>
            <a:r>
              <a:rPr lang="en-US" sz="1600" b="1" dirty="0" err="1"/>
              <a:t>Pb</a:t>
            </a:r>
            <a:r>
              <a:rPr lang="en-US" sz="1600" dirty="0"/>
              <a:t>, </a:t>
            </a:r>
          </a:p>
          <a:p>
            <a:r>
              <a:rPr lang="en-US" sz="1600" dirty="0"/>
              <a:t> PHOBOS data from </a:t>
            </a:r>
            <a:r>
              <a:rPr lang="en-US" sz="1600" b="1" dirty="0"/>
              <a:t>200 </a:t>
            </a:r>
            <a:r>
              <a:rPr lang="en-US" sz="1600" b="1" dirty="0" err="1"/>
              <a:t>GeV</a:t>
            </a:r>
            <a:r>
              <a:rPr lang="en-US" sz="1600" b="1" dirty="0"/>
              <a:t> d-Au </a:t>
            </a:r>
            <a:endParaRPr lang="de-DE" sz="1600" b="1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372200" y="5013176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P. Schulz and GW,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MPLA 33, 1850098 (2018);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data from PHOBOS&amp;CMS</a:t>
            </a:r>
            <a:endParaRPr lang="de-DE" sz="1200" dirty="0"/>
          </a:p>
        </p:txBody>
      </p:sp>
      <p:pic>
        <p:nvPicPr>
          <p:cNvPr id="30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796" y="6261321"/>
            <a:ext cx="2133600" cy="408039"/>
          </a:xfrm>
          <a:prstGeom prst="rect">
            <a:avLst/>
          </a:prstGeom>
        </p:spPr>
      </p:pic>
      <p:pic>
        <p:nvPicPr>
          <p:cNvPr id="3" name="Bild 2" descr="fig1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6228184" cy="421802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123728" y="3789040"/>
            <a:ext cx="811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000" dirty="0"/>
              <a:t>RHIC</a:t>
            </a:r>
          </a:p>
        </p:txBody>
      </p:sp>
      <p:sp>
        <p:nvSpPr>
          <p:cNvPr id="7" name="Rechteck 6"/>
          <p:cNvSpPr/>
          <p:nvPr/>
        </p:nvSpPr>
        <p:spPr>
          <a:xfrm>
            <a:off x="1331640" y="2780928"/>
            <a:ext cx="800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400" dirty="0"/>
              <a:t>LHC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5CF1B-BEBA-8A4F-A213-5F89290D319B}"/>
              </a:ext>
            </a:extLst>
          </p:cNvPr>
          <p:cNvSpPr txBox="1"/>
          <p:nvPr/>
        </p:nvSpPr>
        <p:spPr>
          <a:xfrm>
            <a:off x="5705661" y="2462446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F6442"/>
                </a:solidFill>
              </a:rPr>
              <a:t>c</a:t>
            </a:r>
            <a:r>
              <a:rPr lang="en-DE" sz="1800" dirty="0">
                <a:solidFill>
                  <a:srgbClr val="0F6442"/>
                </a:solidFill>
              </a:rPr>
              <a:t>urves: RDM-calculations</a:t>
            </a:r>
          </a:p>
        </p:txBody>
      </p:sp>
    </p:spTree>
    <p:extLst>
      <p:ext uri="{BB962C8B-B14F-4D97-AF65-F5344CB8AC3E}">
        <p14:creationId xmlns:p14="http://schemas.microsoft.com/office/powerpoint/2010/main" val="85359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>
                <a:ea typeface="ＭＳ Ｐゴシック" pitchFamily="-65" charset="-128"/>
                <a:cs typeface="ＭＳ Ｐゴシック" pitchFamily="-65" charset="-128"/>
              </a:rPr>
              <a:t>Tohoku University 2021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67544" y="188640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Quark-gluon plasma...</a:t>
            </a:r>
            <a:endParaRPr lang="en-US" sz="2000" b="1" dirty="0">
              <a:solidFill>
                <a:srgbClr val="0000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11968" y="476672"/>
            <a:ext cx="9372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</a:pP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95536" y="5445224"/>
            <a:ext cx="6606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1"/>
                </a:solidFill>
              </a:rPr>
              <a:t>                     </a:t>
            </a:r>
            <a:r>
              <a:rPr lang="de-DE" sz="1400" b="1" dirty="0">
                <a:solidFill>
                  <a:srgbClr val="000090"/>
                </a:solidFill>
              </a:rPr>
              <a:t>Heavy </a:t>
            </a:r>
            <a:r>
              <a:rPr lang="de-DE" sz="1400" b="1" dirty="0" err="1">
                <a:solidFill>
                  <a:srgbClr val="000090"/>
                </a:solidFill>
              </a:rPr>
              <a:t>mesons</a:t>
            </a:r>
            <a:endParaRPr lang="de-DE" sz="1400" b="1" dirty="0">
              <a:solidFill>
                <a:srgbClr val="00009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479667" y="3167390"/>
            <a:ext cx="184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331640" y="980728"/>
            <a:ext cx="6416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800" dirty="0"/>
          </a:p>
          <a:p>
            <a:r>
              <a:rPr lang="de-DE" sz="1800" dirty="0"/>
              <a:t>...  </a:t>
            </a:r>
            <a:r>
              <a:rPr lang="de-DE" sz="1800" dirty="0" err="1"/>
              <a:t>created</a:t>
            </a:r>
            <a:r>
              <a:rPr lang="de-DE" sz="1800" dirty="0"/>
              <a:t> in </a:t>
            </a:r>
            <a:r>
              <a:rPr lang="de-DE" sz="1800" dirty="0" err="1"/>
              <a:t>relativistic</a:t>
            </a:r>
            <a:r>
              <a:rPr lang="de-DE" sz="1800" dirty="0"/>
              <a:t> heavy-</a:t>
            </a:r>
            <a:r>
              <a:rPr lang="de-DE" sz="1800" dirty="0" err="1"/>
              <a:t>ion</a:t>
            </a:r>
            <a:r>
              <a:rPr lang="de-DE" sz="1800" dirty="0"/>
              <a:t> </a:t>
            </a:r>
            <a:r>
              <a:rPr lang="de-DE" sz="1800" dirty="0" err="1"/>
              <a:t>collisions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a </a:t>
            </a:r>
            <a:r>
              <a:rPr lang="de-DE" sz="1800" dirty="0" err="1"/>
              <a:t>very</a:t>
            </a:r>
            <a:r>
              <a:rPr lang="de-DE" sz="1800" dirty="0"/>
              <a:t> </a:t>
            </a:r>
            <a:r>
              <a:rPr lang="de-DE" sz="1800" dirty="0" err="1"/>
              <a:t>short</a:t>
            </a:r>
            <a:endParaRPr lang="de-DE" sz="1800" dirty="0"/>
          </a:p>
          <a:p>
            <a:r>
              <a:rPr lang="de-DE" sz="1800" dirty="0"/>
              <a:t>    time span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about</a:t>
            </a:r>
            <a:r>
              <a:rPr lang="de-DE" sz="1800" dirty="0"/>
              <a:t> </a:t>
            </a:r>
            <a:r>
              <a:rPr lang="de-DE" sz="1800" dirty="0">
                <a:solidFill>
                  <a:srgbClr val="FF0000"/>
                </a:solidFill>
              </a:rPr>
              <a:t>10</a:t>
            </a:r>
            <a:r>
              <a:rPr lang="de-DE" sz="1800" baseline="30000" dirty="0">
                <a:solidFill>
                  <a:srgbClr val="FF0000"/>
                </a:solidFill>
              </a:rPr>
              <a:t>-23 </a:t>
            </a:r>
            <a:r>
              <a:rPr lang="de-DE" sz="1800" dirty="0" err="1">
                <a:solidFill>
                  <a:srgbClr val="FF0000"/>
                </a:solidFill>
              </a:rPr>
              <a:t>seconds</a:t>
            </a:r>
            <a:r>
              <a:rPr lang="de-DE" sz="1800" dirty="0">
                <a:solidFill>
                  <a:srgbClr val="FF0000"/>
                </a:solidFill>
              </a:rPr>
              <a:t>: </a:t>
            </a:r>
            <a:r>
              <a:rPr lang="de-DE" sz="1800" dirty="0" err="1">
                <a:solidFill>
                  <a:srgbClr val="FF0000"/>
                </a:solidFill>
              </a:rPr>
              <a:t>Investigate</a:t>
            </a:r>
            <a:r>
              <a:rPr lang="de-DE" sz="1800" dirty="0">
                <a:solidFill>
                  <a:srgbClr val="FF0000"/>
                </a:solidFill>
              </a:rPr>
              <a:t> experimental </a:t>
            </a:r>
          </a:p>
          <a:p>
            <a:r>
              <a:rPr lang="de-DE" sz="1800" dirty="0">
                <a:solidFill>
                  <a:srgbClr val="FF0000"/>
                </a:solidFill>
              </a:rPr>
              <a:t>    </a:t>
            </a:r>
            <a:r>
              <a:rPr lang="de-DE" sz="1800" dirty="0" err="1">
                <a:solidFill>
                  <a:srgbClr val="FF0000"/>
                </a:solidFill>
              </a:rPr>
              <a:t>and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theoretical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signatures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88224" y="5877272"/>
            <a:ext cx="234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de-DE" sz="1400" b="1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10" name="Verbindungsstelle 9"/>
          <p:cNvSpPr/>
          <p:nvPr/>
        </p:nvSpPr>
        <p:spPr bwMode="auto">
          <a:xfrm>
            <a:off x="7164288" y="3645024"/>
            <a:ext cx="817240" cy="889248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0" u="none" strike="noStrike" spc="150" normalizeH="0" baseline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516216" y="5445224"/>
            <a:ext cx="230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Artwork © </a:t>
            </a:r>
            <a:r>
              <a:rPr lang="de-DE" sz="1400" dirty="0" err="1">
                <a:solidFill>
                  <a:schemeClr val="tx1"/>
                </a:solidFill>
              </a:rPr>
              <a:t>Nikhef</a:t>
            </a:r>
            <a:r>
              <a:rPr lang="de-DE" sz="1400" dirty="0">
                <a:solidFill>
                  <a:schemeClr val="tx1"/>
                </a:solidFill>
              </a:rPr>
              <a:t> / S. Bass</a:t>
            </a:r>
          </a:p>
        </p:txBody>
      </p:sp>
      <p:sp>
        <p:nvSpPr>
          <p:cNvPr id="13" name="Rechteck 12"/>
          <p:cNvSpPr/>
          <p:nvPr/>
        </p:nvSpPr>
        <p:spPr>
          <a:xfrm>
            <a:off x="2843808" y="4725144"/>
            <a:ext cx="2906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B20BDF"/>
                </a:solidFill>
              </a:rPr>
              <a:t>~ 10</a:t>
            </a:r>
            <a:r>
              <a:rPr lang="de-DE" sz="1600" b="1" baseline="30000" dirty="0">
                <a:solidFill>
                  <a:srgbClr val="B20BDF"/>
                </a:solidFill>
              </a:rPr>
              <a:t>-23 </a:t>
            </a:r>
            <a:r>
              <a:rPr lang="de-DE" sz="1600" b="1" dirty="0">
                <a:solidFill>
                  <a:srgbClr val="B20BDF"/>
                </a:solidFill>
              </a:rPr>
              <a:t>s = 10 </a:t>
            </a:r>
            <a:r>
              <a:rPr lang="de-DE" sz="1600" b="1" dirty="0" err="1">
                <a:solidFill>
                  <a:srgbClr val="B20BDF"/>
                </a:solidFill>
              </a:rPr>
              <a:t>yoctoseconds</a:t>
            </a:r>
            <a:endParaRPr lang="de-DE" dirty="0"/>
          </a:p>
        </p:txBody>
      </p:sp>
      <p:pic>
        <p:nvPicPr>
          <p:cNvPr id="22" name="Bild 21" descr="qgp_graf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9144000" cy="1811766"/>
          </a:xfrm>
          <a:prstGeom prst="rect">
            <a:avLst/>
          </a:prstGeom>
        </p:spPr>
      </p:pic>
      <p:cxnSp>
        <p:nvCxnSpPr>
          <p:cNvPr id="24" name="Gerade Verbindung mit Pfeil 23"/>
          <p:cNvCxnSpPr/>
          <p:nvPr/>
        </p:nvCxnSpPr>
        <p:spPr bwMode="auto">
          <a:xfrm flipH="1" flipV="1">
            <a:off x="1547664" y="4941168"/>
            <a:ext cx="1296144" cy="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Gerade Verbindung mit Pfeil 28"/>
          <p:cNvCxnSpPr/>
          <p:nvPr/>
        </p:nvCxnSpPr>
        <p:spPr bwMode="auto">
          <a:xfrm>
            <a:off x="5724128" y="4941168"/>
            <a:ext cx="15121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99" name="Oval 4098"/>
          <p:cNvSpPr/>
          <p:nvPr/>
        </p:nvSpPr>
        <p:spPr bwMode="auto">
          <a:xfrm>
            <a:off x="2483768" y="4005064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987824" y="3573016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3059832" y="4149080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115616" y="5517232"/>
            <a:ext cx="144016" cy="144016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3491880" y="4437112"/>
            <a:ext cx="432048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1907704" y="4437112"/>
            <a:ext cx="432048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7558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6627" name="Footer Placeholder 2"/>
          <p:cNvSpPr txBox="1">
            <a:spLocks/>
          </p:cNvSpPr>
          <p:nvPr/>
        </p:nvSpPr>
        <p:spPr bwMode="auto">
          <a:xfrm>
            <a:off x="385192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216024" y="-117024"/>
            <a:ext cx="97565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Produced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charged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hadrons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in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asymmetric</a:t>
            </a:r>
            <a:r>
              <a:rPr lang="de-DE" sz="2000" dirty="0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de-DE" sz="2000" dirty="0" err="1">
                <a:solidFill>
                  <a:srgbClr val="0000CC"/>
                </a:solidFill>
                <a:latin typeface="+mn-lt"/>
                <a:ea typeface="ＭＳ Ｐゴシック" charset="-128"/>
                <a:cs typeface="ＭＳ Ｐゴシック" charset="-128"/>
              </a:rPr>
              <a:t>systems</a:t>
            </a:r>
            <a:endParaRPr lang="de-DE" sz="2000" dirty="0">
              <a:solidFill>
                <a:srgbClr val="0000CC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4513263"/>
            <a:ext cx="336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z="2000">
              <a:solidFill>
                <a:srgbClr val="000066"/>
              </a:solidFill>
              <a:latin typeface="Comic Sans MS" charset="0"/>
            </a:endParaRPr>
          </a:p>
          <a:p>
            <a:pPr eaLnBrk="1" hangingPunct="1"/>
            <a:r>
              <a:rPr lang="de-DE" sz="2000">
                <a:solidFill>
                  <a:srgbClr val="000066"/>
                </a:solidFill>
                <a:latin typeface="Comic Sans MS" charset="0"/>
              </a:rPr>
              <a:t>  </a:t>
            </a:r>
            <a:endParaRPr lang="de-DE" b="1">
              <a:solidFill>
                <a:srgbClr val="003300"/>
              </a:solidFill>
              <a:latin typeface="Comic Sans MS" charset="0"/>
            </a:endParaRPr>
          </a:p>
        </p:txBody>
      </p:sp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365125" y="33512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633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822A4A-238E-7345-9F7D-CA522BF8CA8B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/>
              <a:t>40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096192" y="1545175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Centrality-dependent ALICE data for </a:t>
            </a:r>
            <a:r>
              <a:rPr lang="en-US" sz="1600" b="1" dirty="0"/>
              <a:t>5.02  </a:t>
            </a:r>
            <a:r>
              <a:rPr lang="en-US" sz="1600" b="1" dirty="0" err="1"/>
              <a:t>TeV</a:t>
            </a:r>
            <a:r>
              <a:rPr lang="en-US" sz="1600" b="1" dirty="0"/>
              <a:t> p-Pb;</a:t>
            </a:r>
          </a:p>
          <a:p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dirty="0">
                <a:solidFill>
                  <a:srgbClr val="096D21"/>
                </a:solidFill>
              </a:rPr>
              <a:t> c</a:t>
            </a:r>
            <a:r>
              <a:rPr lang="en-DE" sz="1600" dirty="0">
                <a:solidFill>
                  <a:srgbClr val="096D21"/>
                </a:solidFill>
              </a:rPr>
              <a:t>urves: RDM-calculations</a:t>
            </a:r>
          </a:p>
          <a:p>
            <a:endParaRPr lang="en-US" sz="1600" dirty="0"/>
          </a:p>
          <a:p>
            <a:r>
              <a:rPr lang="en-US" sz="1600" dirty="0"/>
              <a:t> </a:t>
            </a:r>
            <a:endParaRPr lang="de-DE" sz="1600" b="1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95355" y="5983069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P. Schulz and GW,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MPLA 33, 1850098 (2018);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</a:rPr>
              <a:t>data from ALICE</a:t>
            </a:r>
            <a:endParaRPr lang="de-DE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8C620F-BC36-CB41-A8FB-BC3D8421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76" y="1124744"/>
            <a:ext cx="296386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51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Tohoku_University_2021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179512" y="620688"/>
                <a:ext cx="8784976" cy="444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1" hangingPunct="1">
                  <a:spcAft>
                    <a:spcPts val="1800"/>
                  </a:spcAft>
                  <a:defRPr/>
                </a:pPr>
                <a:r>
                  <a:rPr lang="en-US" sz="2000" dirty="0">
                    <a:solidFill>
                      <a:srgbClr val="0000FF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j-lt"/>
                    <a:ea typeface="ＭＳ Ｐゴシック" charset="-128"/>
                    <a:cs typeface="ＭＳ Ｐゴシック" charset="-128"/>
                  </a:rPr>
                  <a:t>Summary for </a:t>
                </a:r>
                <a:r>
                  <a:rPr lang="en-US" sz="2000" dirty="0" err="1">
                    <a:solidFill>
                      <a:srgbClr val="0000FF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j-lt"/>
                    <a:ea typeface="ＭＳ Ｐゴシック" charset="-128"/>
                    <a:cs typeface="ＭＳ Ｐゴシック" charset="-128"/>
                  </a:rPr>
                  <a:t>ch.</a:t>
                </a:r>
                <a:r>
                  <a:rPr lang="en-US" sz="2000" dirty="0">
                    <a:solidFill>
                      <a:srgbClr val="0000FF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j-lt"/>
                    <a:ea typeface="ＭＳ Ｐゴシック" charset="-128"/>
                    <a:cs typeface="ＭＳ Ｐゴシック" charset="-128"/>
                  </a:rPr>
                  <a:t> 4 particle production</a:t>
                </a:r>
              </a:p>
              <a:p>
                <a:pPr lvl="0" algn="ctr" eaLnBrk="1" hangingPunct="1">
                  <a:spcAft>
                    <a:spcPts val="1800"/>
                  </a:spcAft>
                  <a:defRPr/>
                </a:pPr>
                <a:endParaRPr lang="en-US" sz="2400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+mj-lt"/>
                  <a:ea typeface="ＭＳ Ｐゴシック" charset="-128"/>
                  <a:cs typeface="ＭＳ Ｐゴシック" charset="-128"/>
                </a:endParaRPr>
              </a:p>
              <a:p>
                <a:pPr marL="342900" lvl="0" indent="-342900" eaLnBrk="1" hangingPunct="1">
                  <a:spcAft>
                    <a:spcPts val="1800"/>
                  </a:spcAft>
                  <a:buFont typeface="Wingdings" charset="2"/>
                  <a:buChar char="Ø"/>
                  <a:defRPr/>
                </a:pPr>
                <a:r>
                  <a:rPr lang="en-US" sz="2000" dirty="0">
                    <a:solidFill>
                      <a:srgbClr val="ED1E00"/>
                    </a:solidFill>
                    <a:latin typeface="+mj-lt"/>
                    <a:ea typeface="ＭＳ Ｐゴシック" charset="-128"/>
                    <a:cs typeface="ＭＳ Ｐゴシック" charset="-128"/>
                  </a:rPr>
                  <a:t>Charged-hadron production in relativistic heavy-ion collisions has been calculated in a 3-source model with two fragmentation sources, and a fireball source that emerges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ED1E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radPr>
                      <m:deg/>
                      <m:e>
                        <m:r>
                          <a:rPr lang="de-DE" sz="2000" i="1">
                            <a:solidFill>
                              <a:srgbClr val="ED1E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  <m:t>𝑠</m:t>
                        </m:r>
                        <m:r>
                          <a:rPr lang="de-DE" sz="2000" i="1" baseline="-25000">
                            <a:solidFill>
                              <a:srgbClr val="ED1E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  <m:t>𝑁𝑁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ED1E00"/>
                    </a:solidFill>
                    <a:latin typeface="+mj-lt"/>
                    <a:ea typeface="ＭＳ Ｐゴシック" charset="-128"/>
                    <a:cs typeface="ＭＳ Ｐゴシック" charset="-128"/>
                  </a:rPr>
                  <a:t> ≈ 20 GeV. The model is based on a linear Fokker-Planck equation.</a:t>
                </a:r>
              </a:p>
              <a:p>
                <a:pPr marL="342900" lvl="0" indent="-342900" eaLnBrk="1" hangingPunct="1">
                  <a:spcAft>
                    <a:spcPts val="1800"/>
                  </a:spcAft>
                  <a:buFont typeface="Wingdings" charset="2"/>
                  <a:buChar char="Ø"/>
                  <a:defRPr/>
                </a:pPr>
                <a:r>
                  <a:rPr lang="en-US" sz="2000" dirty="0">
                    <a:latin typeface="+mj-lt"/>
                    <a:ea typeface="ＭＳ Ｐゴシック" charset="-128"/>
                    <a:cs typeface="ＭＳ Ｐゴシック" charset="-128"/>
                  </a:rPr>
                  <a:t>Data from RHIC and LHC and their centrality dependence are well reproduced for symmetric and asymmetric systems. </a:t>
                </a:r>
              </a:p>
              <a:p>
                <a:pPr marL="342900" indent="-342900" eaLnBrk="1" hangingPunct="1">
                  <a:spcAft>
                    <a:spcPts val="1800"/>
                  </a:spcAft>
                  <a:buFont typeface="Wingdings" charset="2"/>
                  <a:buChar char="Ø"/>
                  <a:defRPr/>
                </a:pPr>
                <a:r>
                  <a:rPr lang="en-US" sz="2000" dirty="0">
                    <a:solidFill>
                      <a:srgbClr val="008000"/>
                    </a:solidFill>
                    <a:latin typeface="+mj-lt"/>
                    <a:ea typeface="ＭＳ Ｐゴシック" charset="-128"/>
                    <a:cs typeface="ＭＳ Ｐゴシック" charset="-128"/>
                  </a:rPr>
                  <a:t>The particle content of the fireball source rises with </a:t>
                </a:r>
                <a:r>
                  <a:rPr lang="en-US" sz="2000" dirty="0">
                    <a:solidFill>
                      <a:srgbClr val="096D21"/>
                    </a:solidFill>
                    <a:latin typeface="+mj-lt"/>
                    <a:ea typeface="ＭＳ Ｐゴシック" charset="-128"/>
                    <a:cs typeface="ＭＳ Ｐゴシック" charset="-128"/>
                  </a:rPr>
                  <a:t>(log</a:t>
                </a:r>
                <a:r>
                  <a:rPr lang="en-US" sz="2000" dirty="0">
                    <a:solidFill>
                      <a:srgbClr val="096D21"/>
                    </a:solidFill>
                    <a:ea typeface="ＭＳ Ｐゴシック" charset="-128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96D21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radPr>
                      <m:deg/>
                      <m:e>
                        <m:r>
                          <a:rPr lang="de-DE" sz="2000" i="1">
                            <a:solidFill>
                              <a:srgbClr val="096D21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  <m:t>𝑠</m:t>
                        </m:r>
                        <m:r>
                          <a:rPr lang="de-DE" sz="2000" i="1" baseline="-25000">
                            <a:solidFill>
                              <a:srgbClr val="096D21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  <m:t>𝑁𝑁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96D21"/>
                    </a:solidFill>
                    <a:ea typeface="ＭＳ Ｐゴシック" charset="-128"/>
                    <a:cs typeface="ＭＳ Ｐゴシック" charset="-128"/>
                  </a:rPr>
                  <a:t> )</a:t>
                </a:r>
                <a:r>
                  <a:rPr lang="en-US" sz="2000" baseline="30000" dirty="0">
                    <a:solidFill>
                      <a:srgbClr val="096D21"/>
                    </a:solidFill>
                    <a:ea typeface="ＭＳ Ｐゴシック" charset="-128"/>
                    <a:cs typeface="ＭＳ Ｐゴシック" charset="-128"/>
                  </a:rPr>
                  <a:t>3</a:t>
                </a:r>
                <a:endParaRPr lang="en-US" sz="2000" baseline="30000" dirty="0">
                  <a:solidFill>
                    <a:srgbClr val="096D21"/>
                  </a:solidFill>
                  <a:latin typeface="+mj-lt"/>
                  <a:ea typeface="ＭＳ Ｐゴシック" charset="-128"/>
                  <a:cs typeface="ＭＳ Ｐゴシック" charset="-128"/>
                </a:endParaRPr>
              </a:p>
              <a:p>
                <a:pPr lvl="0" eaLnBrk="1" hangingPunct="1">
                  <a:spcAft>
                    <a:spcPts val="1800"/>
                  </a:spcAft>
                  <a:defRPr/>
                </a:pPr>
                <a:endParaRPr lang="en-US" sz="2000" dirty="0">
                  <a:solidFill>
                    <a:srgbClr val="008000"/>
                  </a:solidFill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20688"/>
                <a:ext cx="8784976" cy="4447371"/>
              </a:xfrm>
              <a:prstGeom prst="rect">
                <a:avLst/>
              </a:prstGeom>
              <a:blipFill>
                <a:blip r:embed="rId2"/>
                <a:stretch>
                  <a:fillRect l="-432" t="-8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840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TextBox 4"/>
          <p:cNvSpPr txBox="1"/>
          <p:nvPr/>
        </p:nvSpPr>
        <p:spPr>
          <a:xfrm>
            <a:off x="156092" y="228600"/>
            <a:ext cx="7920758" cy="577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00" indent="-60960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Lucida Grande"/>
                <a:ea typeface="Lucida Grande"/>
                <a:cs typeface="Lucida Grande"/>
              </a:rPr>
              <a:t>    5. Hard probes: J/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ea typeface="Lucida Grande"/>
                <a:cs typeface="Symbol" charset="2"/>
              </a:rPr>
              <a:t>y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Lucida Grande"/>
                <a:ea typeface="Lucida Grande"/>
                <a:cs typeface="Lucida Grande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Lucida Grande"/>
                <a:cs typeface="Lucida Grande"/>
              </a:rPr>
              <a:t>ϒ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Comic Sans MS"/>
              </a:rPr>
              <a:t> suppression in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Comic Sans MS"/>
              </a:rPr>
              <a:t>PbPb</a:t>
            </a: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Comic Sans MS"/>
              </a:rPr>
              <a:t> @ LHC</a:t>
            </a:r>
          </a:p>
        </p:txBody>
      </p:sp>
      <p:sp>
        <p:nvSpPr>
          <p:cNvPr id="7" name="TextBox 31"/>
          <p:cNvSpPr txBox="1"/>
          <p:nvPr/>
        </p:nvSpPr>
        <p:spPr>
          <a:xfrm>
            <a:off x="971600" y="6334780"/>
            <a:ext cx="1464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© CMS </a:t>
            </a:r>
            <a:r>
              <a:rPr lang="en-US" sz="1400" b="1" dirty="0" err="1">
                <a:solidFill>
                  <a:schemeClr val="tx1"/>
                </a:solidFill>
              </a:rPr>
              <a:t>Collab</a:t>
            </a:r>
            <a:r>
              <a:rPr lang="en-US" sz="1400" b="1" dirty="0">
                <a:solidFill>
                  <a:schemeClr val="tx1"/>
                </a:solidFill>
              </a:rPr>
              <a:t>.</a:t>
            </a:r>
          </a:p>
          <a:p>
            <a:endParaRPr lang="en-US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6516216" y="980728"/>
            <a:ext cx="2494243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ϒ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suppression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as</a:t>
            </a:r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>
                <a:solidFill>
                  <a:srgbClr val="FF0000"/>
                </a:solidFill>
              </a:rPr>
              <a:t>a sensitive probe </a:t>
            </a:r>
            <a:r>
              <a:rPr lang="de-DE" sz="2000" dirty="0" err="1">
                <a:solidFill>
                  <a:srgbClr val="FF0000"/>
                </a:solidFill>
              </a:rPr>
              <a:t>for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</a:p>
          <a:p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QGP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de-DE" sz="1600" dirty="0" err="1">
                <a:solidFill>
                  <a:srgbClr val="06995F"/>
                </a:solidFill>
              </a:rPr>
              <a:t>No</a:t>
            </a:r>
            <a:r>
              <a:rPr lang="de-DE" sz="1600" dirty="0">
                <a:solidFill>
                  <a:srgbClr val="06995F"/>
                </a:solidFill>
              </a:rPr>
              <a:t> </a:t>
            </a:r>
            <a:r>
              <a:rPr lang="de-DE" sz="1600" dirty="0" err="1">
                <a:solidFill>
                  <a:srgbClr val="06995F"/>
                </a:solidFill>
              </a:rPr>
              <a:t>significant</a:t>
            </a:r>
            <a:r>
              <a:rPr lang="de-DE" sz="1600" dirty="0">
                <a:solidFill>
                  <a:srgbClr val="06995F"/>
                </a:solidFill>
              </a:rPr>
              <a:t> </a:t>
            </a:r>
            <a:r>
              <a:rPr lang="de-DE" sz="1600" dirty="0" err="1">
                <a:solidFill>
                  <a:srgbClr val="06995F"/>
                </a:solidFill>
              </a:rPr>
              <a:t>effect</a:t>
            </a:r>
            <a:endParaRPr lang="de-DE" sz="1600" dirty="0">
              <a:solidFill>
                <a:srgbClr val="06995F"/>
              </a:solidFill>
            </a:endParaRPr>
          </a:p>
          <a:p>
            <a:r>
              <a:rPr lang="de-DE" sz="1600" dirty="0">
                <a:solidFill>
                  <a:srgbClr val="06995F"/>
                </a:solidFill>
              </a:rPr>
              <a:t>      </a:t>
            </a:r>
            <a:r>
              <a:rPr lang="de-DE" sz="1600" dirty="0" err="1">
                <a:solidFill>
                  <a:srgbClr val="06995F"/>
                </a:solidFill>
              </a:rPr>
              <a:t>of</a:t>
            </a:r>
            <a:r>
              <a:rPr lang="de-DE" sz="1600" dirty="0">
                <a:solidFill>
                  <a:srgbClr val="06995F"/>
                </a:solidFill>
              </a:rPr>
              <a:t> </a:t>
            </a:r>
            <a:r>
              <a:rPr lang="de-DE" sz="1600" dirty="0" err="1">
                <a:solidFill>
                  <a:srgbClr val="06995F"/>
                </a:solidFill>
              </a:rPr>
              <a:t>regeneration</a:t>
            </a:r>
            <a:endParaRPr lang="de-DE" sz="1600" dirty="0">
              <a:solidFill>
                <a:srgbClr val="06995F"/>
              </a:solidFill>
            </a:endParaRPr>
          </a:p>
          <a:p>
            <a:endParaRPr lang="de-DE" sz="1600" dirty="0">
              <a:solidFill>
                <a:srgbClr val="06995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l-GR" sz="1600" dirty="0">
                <a:solidFill>
                  <a:srgbClr val="06995F"/>
                </a:solidFill>
              </a:rPr>
              <a:t> </a:t>
            </a:r>
            <a:r>
              <a:rPr lang="de-DE" sz="1600" dirty="0" err="1">
                <a:solidFill>
                  <a:srgbClr val="06995F"/>
                </a:solidFill>
              </a:rPr>
              <a:t>m</a:t>
            </a:r>
            <a:r>
              <a:rPr lang="de-DE" sz="1600" baseline="-25000" dirty="0" err="1">
                <a:solidFill>
                  <a:srgbClr val="06995F"/>
                </a:solidFill>
              </a:rPr>
              <a:t>b</a:t>
            </a:r>
            <a:r>
              <a:rPr lang="de-DE" sz="1600" dirty="0">
                <a:solidFill>
                  <a:srgbClr val="06995F"/>
                </a:solidFill>
              </a:rPr>
              <a:t>≈ 3m</a:t>
            </a:r>
            <a:r>
              <a:rPr lang="de-DE" sz="1600" baseline="-25000" dirty="0">
                <a:solidFill>
                  <a:srgbClr val="06995F"/>
                </a:solidFill>
              </a:rPr>
              <a:t>c            </a:t>
            </a:r>
            <a:r>
              <a:rPr lang="de-DE" sz="1600" dirty="0">
                <a:solidFill>
                  <a:srgbClr val="06995F"/>
                </a:solidFill>
              </a:rPr>
              <a:t>cleaner</a:t>
            </a:r>
          </a:p>
          <a:p>
            <a:r>
              <a:rPr lang="de-DE" sz="1600" dirty="0">
                <a:solidFill>
                  <a:srgbClr val="06995F"/>
                </a:solidFill>
              </a:rPr>
              <a:t>      </a:t>
            </a:r>
            <a:r>
              <a:rPr lang="de-DE" sz="1600" dirty="0" err="1">
                <a:solidFill>
                  <a:srgbClr val="06995F"/>
                </a:solidFill>
              </a:rPr>
              <a:t>theoretical</a:t>
            </a:r>
            <a:r>
              <a:rPr lang="de-DE" sz="1600" dirty="0">
                <a:solidFill>
                  <a:srgbClr val="06995F"/>
                </a:solidFill>
              </a:rPr>
              <a:t> </a:t>
            </a:r>
            <a:r>
              <a:rPr lang="de-DE" sz="1600" dirty="0" err="1">
                <a:solidFill>
                  <a:srgbClr val="06995F"/>
                </a:solidFill>
              </a:rPr>
              <a:t>treatment</a:t>
            </a:r>
            <a:endParaRPr lang="de-DE" sz="1600" dirty="0">
              <a:solidFill>
                <a:srgbClr val="06995F"/>
              </a:solidFill>
            </a:endParaRPr>
          </a:p>
          <a:p>
            <a:endParaRPr lang="de-DE" sz="1600" dirty="0">
              <a:solidFill>
                <a:srgbClr val="06995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1600" dirty="0">
                <a:solidFill>
                  <a:srgbClr val="06995F"/>
                </a:solidFill>
              </a:rPr>
              <a:t>More </a:t>
            </a:r>
            <a:r>
              <a:rPr lang="de-DE" sz="1600" dirty="0" err="1">
                <a:solidFill>
                  <a:srgbClr val="06995F"/>
                </a:solidFill>
              </a:rPr>
              <a:t>stable</a:t>
            </a:r>
            <a:r>
              <a:rPr lang="de-DE" sz="1600" dirty="0">
                <a:solidFill>
                  <a:srgbClr val="06995F"/>
                </a:solidFill>
              </a:rPr>
              <a:t> </a:t>
            </a:r>
            <a:r>
              <a:rPr lang="de-DE" sz="1600" dirty="0" err="1">
                <a:solidFill>
                  <a:srgbClr val="06995F"/>
                </a:solidFill>
              </a:rPr>
              <a:t>than</a:t>
            </a:r>
            <a:r>
              <a:rPr lang="de-DE" sz="1600" dirty="0">
                <a:solidFill>
                  <a:srgbClr val="06995F"/>
                </a:solidFill>
              </a:rPr>
              <a:t> J/</a:t>
            </a:r>
            <a:r>
              <a:rPr lang="el-GR" sz="1600" dirty="0">
                <a:solidFill>
                  <a:srgbClr val="06995F"/>
                </a:solidFill>
              </a:rPr>
              <a:t>ψ</a:t>
            </a:r>
            <a:endParaRPr lang="de-DE" sz="1600" dirty="0">
              <a:solidFill>
                <a:srgbClr val="06995F"/>
              </a:solidFill>
            </a:endParaRPr>
          </a:p>
          <a:p>
            <a:endParaRPr lang="de-DE" sz="1600" dirty="0">
              <a:solidFill>
                <a:srgbClr val="06995F"/>
              </a:solidFill>
            </a:endParaRPr>
          </a:p>
        </p:txBody>
      </p:sp>
      <p:sp>
        <p:nvSpPr>
          <p:cNvPr id="11" name="Pfeil nach rechts 10"/>
          <p:cNvSpPr/>
          <p:nvPr/>
        </p:nvSpPr>
        <p:spPr bwMode="auto">
          <a:xfrm>
            <a:off x="7812360" y="2996952"/>
            <a:ext cx="152400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804248" y="4077072"/>
            <a:ext cx="21980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E</a:t>
            </a:r>
            <a:r>
              <a:rPr lang="de-DE" sz="1800" baseline="-25000" dirty="0">
                <a:solidFill>
                  <a:srgbClr val="0000FF"/>
                </a:solidFill>
              </a:rPr>
              <a:t>B</a:t>
            </a:r>
            <a:r>
              <a:rPr lang="de-DE" sz="1800" dirty="0">
                <a:solidFill>
                  <a:srgbClr val="0000FF"/>
                </a:solidFill>
              </a:rPr>
              <a:t>(ϒ</a:t>
            </a:r>
            <a:r>
              <a:rPr lang="de-DE" sz="1800" baseline="-25000" dirty="0">
                <a:solidFill>
                  <a:srgbClr val="0000FF"/>
                </a:solidFill>
              </a:rPr>
              <a:t>1S</a:t>
            </a:r>
            <a:r>
              <a:rPr lang="de-DE" sz="1800" dirty="0">
                <a:solidFill>
                  <a:srgbClr val="0000FF"/>
                </a:solidFill>
              </a:rPr>
              <a:t>) ≈ 1.10 </a:t>
            </a:r>
            <a:r>
              <a:rPr lang="de-DE" sz="1800" dirty="0" err="1">
                <a:solidFill>
                  <a:srgbClr val="0000FF"/>
                </a:solidFill>
              </a:rPr>
              <a:t>GeV</a:t>
            </a:r>
            <a:endParaRPr lang="de-DE" sz="1800" dirty="0">
              <a:solidFill>
                <a:srgbClr val="0000FF"/>
              </a:solidFill>
            </a:endParaRPr>
          </a:p>
          <a:p>
            <a:r>
              <a:rPr lang="de-DE" sz="1800" dirty="0">
                <a:solidFill>
                  <a:srgbClr val="0000FF"/>
                </a:solidFill>
              </a:rPr>
              <a:t>E</a:t>
            </a:r>
            <a:r>
              <a:rPr lang="de-DE" sz="1800" baseline="-25000" dirty="0">
                <a:solidFill>
                  <a:srgbClr val="0000FF"/>
                </a:solidFill>
              </a:rPr>
              <a:t>B</a:t>
            </a:r>
            <a:r>
              <a:rPr lang="de-DE" sz="1800" dirty="0">
                <a:solidFill>
                  <a:srgbClr val="0000FF"/>
                </a:solidFill>
              </a:rPr>
              <a:t>(J/</a:t>
            </a:r>
            <a:r>
              <a:rPr lang="el-GR" sz="1800" dirty="0">
                <a:solidFill>
                  <a:srgbClr val="0000FF"/>
                </a:solidFill>
              </a:rPr>
              <a:t>ψ</a:t>
            </a:r>
            <a:r>
              <a:rPr lang="de-DE" sz="1800" dirty="0">
                <a:solidFill>
                  <a:srgbClr val="0000FF"/>
                </a:solidFill>
              </a:rPr>
              <a:t>) ≈ 0.64 </a:t>
            </a:r>
            <a:r>
              <a:rPr lang="de-DE" sz="1800" dirty="0" err="1">
                <a:solidFill>
                  <a:srgbClr val="0000FF"/>
                </a:solidFill>
              </a:rPr>
              <a:t>GeV</a:t>
            </a:r>
            <a:endParaRPr lang="de-DE" sz="1800" dirty="0">
              <a:solidFill>
                <a:srgbClr val="0000FF"/>
              </a:solidFill>
            </a:endParaRPr>
          </a:p>
          <a:p>
            <a:endParaRPr lang="de-DE" sz="1800" dirty="0"/>
          </a:p>
          <a:p>
            <a:endParaRPr lang="de-DE" sz="18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1052736"/>
            <a:ext cx="5266791" cy="5256584"/>
          </a:xfrm>
          <a:prstGeom prst="rect">
            <a:avLst/>
          </a:prstGeom>
        </p:spPr>
      </p:pic>
      <p:sp>
        <p:nvSpPr>
          <p:cNvPr id="14" name="Donut 6"/>
          <p:cNvSpPr/>
          <p:nvPr/>
        </p:nvSpPr>
        <p:spPr bwMode="auto">
          <a:xfrm>
            <a:off x="2339752" y="1916832"/>
            <a:ext cx="1584176" cy="1512168"/>
          </a:xfrm>
          <a:prstGeom prst="donut">
            <a:avLst>
              <a:gd name="adj" fmla="val 47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28184" y="5517232"/>
            <a:ext cx="29158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/>
              <a:t>Use</a:t>
            </a:r>
            <a:r>
              <a:rPr lang="de-DE" sz="1800" dirty="0"/>
              <a:t> </a:t>
            </a:r>
            <a:r>
              <a:rPr lang="de-DE" sz="1800" dirty="0">
                <a:solidFill>
                  <a:srgbClr val="0000FF"/>
                </a:solidFill>
              </a:rPr>
              <a:t>ϒ</a:t>
            </a:r>
            <a:r>
              <a:rPr lang="de-DE" sz="1800" baseline="-25000" dirty="0">
                <a:solidFill>
                  <a:srgbClr val="0000FF"/>
                </a:solidFill>
              </a:rPr>
              <a:t>1S, 2S, 3S</a:t>
            </a:r>
            <a:r>
              <a:rPr lang="de-DE" sz="1800" dirty="0">
                <a:solidFill>
                  <a:srgbClr val="0000FF"/>
                </a:solidFill>
              </a:rPr>
              <a:t> </a:t>
            </a:r>
            <a:r>
              <a:rPr lang="de-DE" sz="1800" dirty="0" err="1">
                <a:solidFill>
                  <a:srgbClr val="000090"/>
                </a:solidFill>
              </a:rPr>
              <a:t>for</a:t>
            </a:r>
            <a:r>
              <a:rPr lang="de-DE" sz="1800" dirty="0">
                <a:solidFill>
                  <a:srgbClr val="000090"/>
                </a:solidFill>
              </a:rPr>
              <a:t> </a:t>
            </a:r>
          </a:p>
          <a:p>
            <a:r>
              <a:rPr lang="de-DE" sz="1800" dirty="0" err="1">
                <a:solidFill>
                  <a:srgbClr val="000090"/>
                </a:solidFill>
              </a:rPr>
              <a:t>spectroscopy</a:t>
            </a:r>
            <a:r>
              <a:rPr lang="de-DE" sz="1800" dirty="0">
                <a:solidFill>
                  <a:srgbClr val="000090"/>
                </a:solidFill>
              </a:rPr>
              <a:t> in </a:t>
            </a:r>
            <a:r>
              <a:rPr lang="de-DE" sz="1800" dirty="0" err="1">
                <a:solidFill>
                  <a:srgbClr val="000090"/>
                </a:solidFill>
              </a:rPr>
              <a:t>the</a:t>
            </a:r>
            <a:r>
              <a:rPr lang="de-DE" sz="1800" dirty="0">
                <a:solidFill>
                  <a:srgbClr val="000090"/>
                </a:solidFill>
              </a:rPr>
              <a:t> QGP</a:t>
            </a:r>
            <a:r>
              <a:rPr lang="de-DE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9" name="Rahmen 8"/>
          <p:cNvSpPr/>
          <p:nvPr/>
        </p:nvSpPr>
        <p:spPr bwMode="auto">
          <a:xfrm>
            <a:off x="6084168" y="5373216"/>
            <a:ext cx="2952328" cy="1080120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30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31840" y="6165304"/>
            <a:ext cx="2895600" cy="4572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6858000" y="6400800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779" y="259975"/>
            <a:ext cx="5490606" cy="1118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00" lvl="0" indent="-6096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Symbol" charset="2"/>
              </a:rPr>
              <a:t>ϒ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(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nS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) states are suppressed in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PbPb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@ LHC:</a:t>
            </a:r>
          </a:p>
          <a:p>
            <a:pPr marL="609600" lvl="0" indent="-60960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srgbClr val="00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9830" y="1064327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0000FF"/>
                </a:solidFill>
              </a:rPr>
              <a:t>  </a:t>
            </a:r>
            <a:r>
              <a:rPr lang="en-US" sz="2000" kern="0" dirty="0" err="1">
                <a:solidFill>
                  <a:srgbClr val="0000FF"/>
                </a:solidFill>
              </a:rPr>
              <a:t>ϒ</a:t>
            </a:r>
            <a:r>
              <a:rPr lang="en-US" sz="2000" kern="0" dirty="0">
                <a:solidFill>
                  <a:srgbClr val="0000FF"/>
                </a:solidFill>
              </a:rPr>
              <a:t> spectroscopy as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0000"/>
                </a:solidFill>
              </a:rPr>
              <a:t>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clear QGP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indicator 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1268760"/>
            <a:ext cx="5079504" cy="4714776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043608" y="2276872"/>
            <a:ext cx="584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pp</a:t>
            </a:r>
          </a:p>
        </p:txBody>
      </p:sp>
      <p:sp>
        <p:nvSpPr>
          <p:cNvPr id="12" name="Rechteck 11"/>
          <p:cNvSpPr/>
          <p:nvPr/>
        </p:nvSpPr>
        <p:spPr>
          <a:xfrm>
            <a:off x="683568" y="3573016"/>
            <a:ext cx="937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err="1">
                <a:solidFill>
                  <a:srgbClr val="0000FF"/>
                </a:solidFill>
              </a:rPr>
              <a:t>PbPb</a:t>
            </a:r>
            <a:endParaRPr lang="de-DE" sz="2400" dirty="0">
              <a:solidFill>
                <a:srgbClr val="0000FF"/>
              </a:solidFill>
            </a:endParaRPr>
          </a:p>
        </p:txBody>
      </p:sp>
      <p:pic>
        <p:nvPicPr>
          <p:cNvPr id="22" name="Bild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967" y="5758475"/>
            <a:ext cx="2851026" cy="75201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4572000" y="1988840"/>
            <a:ext cx="4824536" cy="8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FF"/>
                </a:solidFill>
              </a:rPr>
              <a:t>  </a:t>
            </a:r>
            <a:r>
              <a:rPr lang="en-US" sz="1600" kern="0" dirty="0" err="1">
                <a:solidFill>
                  <a:srgbClr val="0000FF"/>
                </a:solidFill>
              </a:rPr>
              <a:t>ϒ</a:t>
            </a:r>
            <a:r>
              <a:rPr lang="en-US" sz="1600" kern="0" dirty="0">
                <a:solidFill>
                  <a:srgbClr val="0000FF"/>
                </a:solidFill>
              </a:rPr>
              <a:t> (1S) ground state is suppressed in </a:t>
            </a:r>
            <a:r>
              <a:rPr lang="en-US" sz="1600" kern="0" dirty="0" err="1">
                <a:solidFill>
                  <a:srgbClr val="0000FF"/>
                </a:solidFill>
              </a:rPr>
              <a:t>PbPb</a:t>
            </a:r>
            <a:r>
              <a:rPr lang="en-US" sz="1600" kern="0" dirty="0">
                <a:solidFill>
                  <a:srgbClr val="0000FF"/>
                </a:solidFill>
              </a:rPr>
              <a:t>: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FF"/>
                </a:solidFill>
              </a:rPr>
              <a:t>  </a:t>
            </a:r>
            <a:r>
              <a:rPr lang="en-US" sz="1600" kern="0" dirty="0">
                <a:solidFill>
                  <a:srgbClr val="000000"/>
                </a:solidFill>
              </a:rPr>
              <a:t>R</a:t>
            </a:r>
            <a:r>
              <a:rPr lang="en-US" sz="1600" kern="0" baseline="-25000" dirty="0">
                <a:solidFill>
                  <a:srgbClr val="000000"/>
                </a:solidFill>
              </a:rPr>
              <a:t>AA</a:t>
            </a:r>
            <a:r>
              <a:rPr lang="en-US" sz="1600" kern="0" dirty="0">
                <a:solidFill>
                  <a:srgbClr val="000000"/>
                </a:solidFill>
              </a:rPr>
              <a:t> (</a:t>
            </a:r>
            <a:r>
              <a:rPr lang="en-US" sz="1600" kern="0" dirty="0" err="1">
                <a:solidFill>
                  <a:srgbClr val="000000"/>
                </a:solidFill>
              </a:rPr>
              <a:t>ϒ</a:t>
            </a:r>
            <a:r>
              <a:rPr lang="en-US" sz="1600" kern="0" dirty="0">
                <a:solidFill>
                  <a:srgbClr val="000000"/>
                </a:solidFill>
              </a:rPr>
              <a:t>(</a:t>
            </a:r>
            <a:r>
              <a:rPr lang="en-US" sz="1600" kern="0" dirty="0">
                <a:solidFill>
                  <a:srgbClr val="0000FF"/>
                </a:solidFill>
              </a:rPr>
              <a:t>1S</a:t>
            </a:r>
            <a:r>
              <a:rPr lang="en-US" sz="1600" kern="0" dirty="0">
                <a:solidFill>
                  <a:srgbClr val="000000"/>
                </a:solidFill>
              </a:rPr>
              <a:t>)) = </a:t>
            </a:r>
            <a:r>
              <a:rPr lang="en-US" sz="1600" kern="0" dirty="0">
                <a:solidFill>
                  <a:srgbClr val="0000FF"/>
                </a:solidFill>
              </a:rPr>
              <a:t>0.38 </a:t>
            </a:r>
            <a:r>
              <a:rPr lang="en-US" sz="1600" kern="0" dirty="0">
                <a:solidFill>
                  <a:srgbClr val="000000"/>
                </a:solidFill>
              </a:rPr>
              <a:t>± 0.01 ± 0.04, min. </a:t>
            </a:r>
            <a:r>
              <a:rPr lang="en-US" sz="1800" kern="0" dirty="0">
                <a:solidFill>
                  <a:srgbClr val="000000"/>
                </a:solidFill>
              </a:rPr>
              <a:t>bias</a:t>
            </a:r>
          </a:p>
        </p:txBody>
      </p:sp>
      <p:sp>
        <p:nvSpPr>
          <p:cNvPr id="17" name="Rechteck 16"/>
          <p:cNvSpPr/>
          <p:nvPr/>
        </p:nvSpPr>
        <p:spPr>
          <a:xfrm>
            <a:off x="4860032" y="529829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ysClr val="windowText" lastClr="000000"/>
                </a:solidFill>
              </a:rPr>
              <a:t>© CMS </a:t>
            </a:r>
            <a:r>
              <a:rPr lang="en-US" sz="1400" b="1" kern="0" dirty="0" err="1">
                <a:solidFill>
                  <a:sysClr val="windowText" lastClr="000000"/>
                </a:solidFill>
              </a:rPr>
              <a:t>Collab</a:t>
            </a:r>
            <a:r>
              <a:rPr lang="en-US" sz="1400" b="1" kern="0" dirty="0">
                <a:solidFill>
                  <a:sysClr val="windowText" lastClr="000000"/>
                </a:solidFill>
              </a:rPr>
              <a:t>., PLB 790, 270 (2019)</a:t>
            </a:r>
          </a:p>
        </p:txBody>
      </p:sp>
      <p:sp>
        <p:nvSpPr>
          <p:cNvPr id="23" name="Rechteck 22"/>
          <p:cNvSpPr/>
          <p:nvPr/>
        </p:nvSpPr>
        <p:spPr>
          <a:xfrm>
            <a:off x="4283968" y="306896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err="1">
                <a:solidFill>
                  <a:srgbClr val="0000FF"/>
                </a:solidFill>
              </a:rPr>
              <a:t>ϒ</a:t>
            </a:r>
            <a:r>
              <a:rPr lang="en-US" sz="1600" kern="0" dirty="0">
                <a:solidFill>
                  <a:srgbClr val="0000FF"/>
                </a:solidFill>
              </a:rPr>
              <a:t>(2S, 3S) states are &gt; 3 times more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FF"/>
                </a:solidFill>
              </a:rPr>
              <a:t>       suppressed in </a:t>
            </a:r>
            <a:r>
              <a:rPr lang="en-US" sz="1600" kern="0" dirty="0" err="1">
                <a:solidFill>
                  <a:srgbClr val="0000FF"/>
                </a:solidFill>
              </a:rPr>
              <a:t>PbPb</a:t>
            </a:r>
            <a:r>
              <a:rPr lang="en-US" sz="1600" kern="0" dirty="0">
                <a:solidFill>
                  <a:srgbClr val="0000FF"/>
                </a:solidFill>
              </a:rPr>
              <a:t> than Y(1S):</a:t>
            </a:r>
          </a:p>
        </p:txBody>
      </p:sp>
      <p:sp>
        <p:nvSpPr>
          <p:cNvPr id="24" name="Rechteck 23"/>
          <p:cNvSpPr/>
          <p:nvPr/>
        </p:nvSpPr>
        <p:spPr>
          <a:xfrm>
            <a:off x="4572000" y="3789040"/>
            <a:ext cx="4860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  R</a:t>
            </a:r>
            <a:r>
              <a:rPr lang="en-US" sz="1600" kern="0" baseline="-25000" dirty="0">
                <a:solidFill>
                  <a:sysClr val="windowText" lastClr="000000"/>
                </a:solidFill>
              </a:rPr>
              <a:t>AA</a:t>
            </a:r>
            <a:r>
              <a:rPr lang="en-US" sz="1600" kern="0" dirty="0">
                <a:solidFill>
                  <a:sysClr val="windowText" lastClr="000000"/>
                </a:solidFill>
              </a:rPr>
              <a:t>(</a:t>
            </a:r>
            <a:r>
              <a:rPr lang="en-US" sz="1600" kern="0" dirty="0" err="1">
                <a:solidFill>
                  <a:sysClr val="windowText" lastClr="000000"/>
                </a:solidFill>
              </a:rPr>
              <a:t>ϒ</a:t>
            </a:r>
            <a:r>
              <a:rPr lang="en-US" sz="1600" kern="0" dirty="0">
                <a:solidFill>
                  <a:sysClr val="windowText" lastClr="000000"/>
                </a:solidFill>
              </a:rPr>
              <a:t>(</a:t>
            </a:r>
            <a:r>
              <a:rPr lang="en-US" sz="1600" kern="0" dirty="0">
                <a:solidFill>
                  <a:srgbClr val="0000FF"/>
                </a:solidFill>
              </a:rPr>
              <a:t>2S</a:t>
            </a:r>
            <a:r>
              <a:rPr lang="en-US" sz="1600" kern="0" dirty="0">
                <a:solidFill>
                  <a:sysClr val="windowText" lastClr="000000"/>
                </a:solidFill>
              </a:rPr>
              <a:t>))= </a:t>
            </a:r>
            <a:r>
              <a:rPr lang="en-US" sz="1600" kern="0" dirty="0">
                <a:solidFill>
                  <a:srgbClr val="0000FF"/>
                </a:solidFill>
              </a:rPr>
              <a:t>0.12</a:t>
            </a:r>
            <a:r>
              <a:rPr lang="en-US" sz="1600" kern="0" dirty="0">
                <a:solidFill>
                  <a:sysClr val="windowText" lastClr="000000"/>
                </a:solidFill>
              </a:rPr>
              <a:t> ± 0.02 (stat.) ± 0.02 (syst.)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ysClr val="windowText" lastClr="000000"/>
              </a:solidFill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  R</a:t>
            </a:r>
            <a:r>
              <a:rPr lang="en-US" sz="1600" kern="0" baseline="-25000" dirty="0">
                <a:solidFill>
                  <a:sysClr val="windowText" lastClr="000000"/>
                </a:solidFill>
              </a:rPr>
              <a:t>AA</a:t>
            </a:r>
            <a:r>
              <a:rPr lang="en-US" sz="1600" kern="0" dirty="0">
                <a:solidFill>
                  <a:sysClr val="windowText" lastClr="000000"/>
                </a:solidFill>
              </a:rPr>
              <a:t>(</a:t>
            </a:r>
            <a:r>
              <a:rPr lang="en-US" sz="1600" kern="0" dirty="0" err="1">
                <a:solidFill>
                  <a:sysClr val="windowText" lastClr="000000"/>
                </a:solidFill>
              </a:rPr>
              <a:t>ϒ</a:t>
            </a:r>
            <a:r>
              <a:rPr lang="en-US" sz="1600" kern="0" dirty="0">
                <a:solidFill>
                  <a:sysClr val="windowText" lastClr="000000"/>
                </a:solidFill>
              </a:rPr>
              <a:t>(</a:t>
            </a:r>
            <a:r>
              <a:rPr lang="en-US" sz="1600" kern="0" dirty="0">
                <a:solidFill>
                  <a:srgbClr val="0000FF"/>
                </a:solidFill>
              </a:rPr>
              <a:t>3S</a:t>
            </a:r>
            <a:r>
              <a:rPr lang="en-US" sz="1600" kern="0" dirty="0">
                <a:solidFill>
                  <a:sysClr val="windowText" lastClr="000000"/>
                </a:solidFill>
              </a:rPr>
              <a:t>))= </a:t>
            </a:r>
            <a:r>
              <a:rPr lang="en-US" sz="1600" kern="0" dirty="0">
                <a:solidFill>
                  <a:srgbClr val="0000FF"/>
                </a:solidFill>
              </a:rPr>
              <a:t>0.02</a:t>
            </a:r>
            <a:r>
              <a:rPr lang="en-US" sz="1600" kern="0" dirty="0">
                <a:solidFill>
                  <a:sysClr val="windowText" lastClr="000000"/>
                </a:solidFill>
              </a:rPr>
              <a:t> ± 0.04 (stat.) ± 0.02 (syst.)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96BD5-F441-B242-BCF3-AB3427AE0D0E}"/>
              </a:ext>
            </a:extLst>
          </p:cNvPr>
          <p:cNvSpPr/>
          <p:nvPr/>
        </p:nvSpPr>
        <p:spPr bwMode="auto">
          <a:xfrm>
            <a:off x="831800" y="6017040"/>
            <a:ext cx="2220661" cy="752010"/>
          </a:xfrm>
          <a:prstGeom prst="rect">
            <a:avLst/>
          </a:prstGeom>
          <a:solidFill>
            <a:srgbClr val="F6FFD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E358-92CA-7B4C-BFB9-43CEB2F283B3}"/>
              </a:ext>
            </a:extLst>
          </p:cNvPr>
          <p:cNvSpPr txBox="1"/>
          <p:nvPr/>
        </p:nvSpPr>
        <p:spPr>
          <a:xfrm>
            <a:off x="877637" y="620387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</a:t>
            </a:r>
            <a:r>
              <a:rPr lang="en-DE" sz="1800" dirty="0"/>
              <a:t>ee talk on Sep 07</a:t>
            </a:r>
          </a:p>
        </p:txBody>
      </p:sp>
    </p:spTree>
    <p:extLst>
      <p:ext uri="{BB962C8B-B14F-4D97-AF65-F5344CB8AC3E}">
        <p14:creationId xmlns:p14="http://schemas.microsoft.com/office/powerpoint/2010/main" val="2588511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228600"/>
            <a:ext cx="830580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  The model: Screening,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Gluodissociation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and Collisional</a:t>
            </a:r>
          </a:p>
          <a:p>
            <a:pPr marL="609600" indent="-609600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                    broadening of the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Symbol" charset="2"/>
              </a:rPr>
              <a:t>ϒ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(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nS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) states</a:t>
            </a:r>
          </a:p>
          <a:p>
            <a:pPr marL="609600" indent="-609600" eaLnBrk="1" hangingPunct="1">
              <a:spcBef>
                <a:spcPct val="20000"/>
              </a:spcBef>
            </a:pPr>
            <a:endParaRPr lang="en-US" sz="24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9801" y="1395506"/>
            <a:ext cx="7864397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90"/>
              </a:buClr>
            </a:pPr>
            <a:r>
              <a:rPr lang="en-US" sz="1800" dirty="0">
                <a:latin typeface="+mn-lt"/>
              </a:rPr>
              <a:t> </a:t>
            </a:r>
            <a:r>
              <a:rPr lang="de-DE" sz="2000" dirty="0">
                <a:latin typeface="+mn-lt"/>
              </a:rPr>
              <a:t>①</a:t>
            </a:r>
            <a:r>
              <a:rPr lang="de-DE" sz="2000" dirty="0">
                <a:solidFill>
                  <a:schemeClr val="tx1"/>
                </a:solidFill>
                <a:latin typeface="+mn-lt"/>
                <a:cs typeface="Calibri" pitchFamily="34" charset="0"/>
              </a:rPr>
              <a:t> </a:t>
            </a:r>
            <a:r>
              <a:rPr lang="en-US" sz="2000" dirty="0">
                <a:solidFill>
                  <a:srgbClr val="06995F"/>
                </a:solidFill>
                <a:latin typeface="+mn-lt"/>
              </a:rPr>
              <a:t>Debye screening of all states involved: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Static suppression </a:t>
            </a:r>
            <a:r>
              <a:rPr lang="en-US" sz="2000" dirty="0">
                <a:latin typeface="+mn-lt"/>
              </a:rPr>
              <a:t> </a:t>
            </a:r>
          </a:p>
          <a:p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r>
              <a:rPr lang="de-DE" sz="2000" dirty="0">
                <a:latin typeface="+mn-lt"/>
              </a:rPr>
              <a:t> ②</a:t>
            </a:r>
            <a:r>
              <a:rPr lang="de-DE" sz="2000" dirty="0">
                <a:solidFill>
                  <a:schemeClr val="tx1"/>
                </a:solidFill>
                <a:latin typeface="+mn-lt"/>
                <a:cs typeface="Calibri" pitchFamily="34" charset="0"/>
              </a:rPr>
              <a:t> </a:t>
            </a:r>
            <a:r>
              <a:rPr lang="en-US" sz="2000" dirty="0">
                <a:latin typeface="+mn-lt"/>
              </a:rPr>
              <a:t>The </a:t>
            </a:r>
            <a:r>
              <a:rPr lang="en-US" sz="2000" dirty="0">
                <a:solidFill>
                  <a:srgbClr val="06995F"/>
                </a:solidFill>
                <a:latin typeface="+mn-lt"/>
              </a:rPr>
              <a:t>imaginary part </a:t>
            </a:r>
            <a:r>
              <a:rPr lang="en-US" sz="2000" dirty="0">
                <a:latin typeface="+mn-lt"/>
              </a:rPr>
              <a:t>of the potential (effect of collisions) </a:t>
            </a:r>
          </a:p>
          <a:p>
            <a:r>
              <a:rPr lang="en-US" sz="2000" dirty="0">
                <a:latin typeface="+mn-lt"/>
              </a:rPr>
              <a:t>      contributes to the broadening of the </a:t>
            </a:r>
            <a:r>
              <a:rPr lang="en-US" sz="2000" dirty="0" err="1">
                <a:latin typeface="+mn-lt"/>
              </a:rPr>
              <a:t>ϒ</a:t>
            </a:r>
            <a:r>
              <a:rPr lang="en-US" sz="2000" dirty="0">
                <a:latin typeface="+mn-lt"/>
              </a:rPr>
              <a:t> and </a:t>
            </a:r>
            <a:r>
              <a:rPr lang="en-US" sz="2000" dirty="0" err="1">
                <a:latin typeface="Symbol" pitchFamily="2" charset="2"/>
                <a:cs typeface="Symbol" charset="2"/>
              </a:rPr>
              <a:t>c</a:t>
            </a:r>
            <a:r>
              <a:rPr lang="en-US" sz="2000" baseline="-25000" dirty="0" err="1"/>
              <a:t>b</a:t>
            </a:r>
            <a:r>
              <a:rPr lang="en-US" sz="2000" dirty="0">
                <a:latin typeface="+mn-lt"/>
              </a:rPr>
              <a:t> states: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damping</a:t>
            </a:r>
          </a:p>
          <a:p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pPr lvl="0"/>
            <a:r>
              <a:rPr lang="en-US" sz="2000" dirty="0">
                <a:solidFill>
                  <a:srgbClr val="06995F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③</a:t>
            </a:r>
            <a:r>
              <a:rPr lang="en-US" sz="2000" dirty="0">
                <a:solidFill>
                  <a:srgbClr val="06995F"/>
                </a:solidFill>
                <a:latin typeface="+mn-lt"/>
              </a:rPr>
              <a:t> Gluon-induced dissociation: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dynamic suppression, </a:t>
            </a:r>
          </a:p>
          <a:p>
            <a:pPr lvl="0"/>
            <a:r>
              <a:rPr lang="en-US" sz="2000" dirty="0">
                <a:solidFill>
                  <a:srgbClr val="FF0000"/>
                </a:solidFill>
                <a:latin typeface="+mn-lt"/>
              </a:rPr>
              <a:t>      </a:t>
            </a:r>
            <a:r>
              <a:rPr lang="en-US" sz="2000" dirty="0">
                <a:latin typeface="+mn-lt"/>
              </a:rPr>
              <a:t>in particular of the </a:t>
            </a:r>
            <a:r>
              <a:rPr lang="en-US" sz="2000" dirty="0" err="1">
                <a:latin typeface="+mn-lt"/>
              </a:rPr>
              <a:t>ϒ</a:t>
            </a:r>
            <a:r>
              <a:rPr lang="en-US" sz="2000" dirty="0">
                <a:latin typeface="+mn-lt"/>
              </a:rPr>
              <a:t>(1S) ground state due to the large</a:t>
            </a:r>
          </a:p>
          <a:p>
            <a:pPr lvl="0"/>
            <a:r>
              <a:rPr lang="en-US" sz="2000" dirty="0">
                <a:latin typeface="+mn-lt"/>
              </a:rPr>
              <a:t>      thermal gluon density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r>
              <a:rPr lang="en-US" sz="2000" dirty="0">
                <a:latin typeface="+mn-lt"/>
              </a:rPr>
              <a:t> 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r>
              <a:rPr lang="en-US" sz="2000" dirty="0">
                <a:solidFill>
                  <a:srgbClr val="06995F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④  </a:t>
            </a:r>
            <a:r>
              <a:rPr lang="en-US" sz="2000" dirty="0">
                <a:solidFill>
                  <a:srgbClr val="06995F"/>
                </a:solidFill>
                <a:latin typeface="+mn-lt"/>
              </a:rPr>
              <a:t>Reduced feed-down </a:t>
            </a:r>
            <a:r>
              <a:rPr lang="en-US" sz="2000" dirty="0">
                <a:latin typeface="+mn-lt"/>
              </a:rPr>
              <a:t>from the excited </a:t>
            </a:r>
            <a:r>
              <a:rPr lang="en-US" sz="2000" dirty="0" err="1">
                <a:latin typeface="+mn-lt"/>
              </a:rPr>
              <a:t>ϒ</a:t>
            </a:r>
            <a:r>
              <a:rPr lang="en-US" sz="2000" dirty="0">
                <a:latin typeface="+mn-lt"/>
              </a:rPr>
              <a:t>/</a:t>
            </a:r>
            <a:r>
              <a:rPr lang="en-US" sz="2000" dirty="0" err="1">
                <a:latin typeface="Symbol" pitchFamily="2" charset="2"/>
                <a:cs typeface="Symbol" charset="2"/>
              </a:rPr>
              <a:t>c</a:t>
            </a:r>
            <a:r>
              <a:rPr lang="en-US" sz="2000" baseline="-25000" dirty="0" err="1">
                <a:latin typeface="+mn-lt"/>
              </a:rPr>
              <a:t>b</a:t>
            </a:r>
            <a:r>
              <a:rPr lang="en-US" sz="2000" dirty="0">
                <a:latin typeface="+mn-lt"/>
              </a:rPr>
              <a:t> states to </a:t>
            </a:r>
            <a:r>
              <a:rPr lang="en-US" sz="2000" dirty="0" err="1">
                <a:latin typeface="+mn-lt"/>
              </a:rPr>
              <a:t>ϒ</a:t>
            </a:r>
            <a:r>
              <a:rPr lang="en-US" sz="2000" dirty="0">
                <a:latin typeface="+mn-lt"/>
              </a:rPr>
              <a:t>(1S)</a:t>
            </a:r>
          </a:p>
          <a:p>
            <a:r>
              <a:rPr lang="en-US" sz="2000" dirty="0">
                <a:latin typeface="+mn-lt"/>
              </a:rPr>
              <a:t>       substantially modifies the populations: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indirect suppression</a:t>
            </a:r>
          </a:p>
          <a:p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pPr lvl="0"/>
            <a:r>
              <a:rPr lang="de-DE" sz="1200" b="1" dirty="0">
                <a:solidFill>
                  <a:schemeClr val="tx1"/>
                </a:solidFill>
                <a:latin typeface="+mn-lt"/>
              </a:rPr>
              <a:t>J. </a:t>
            </a:r>
            <a:r>
              <a:rPr lang="de-DE" sz="1200" b="1" dirty="0" err="1">
                <a:solidFill>
                  <a:schemeClr val="tx1"/>
                </a:solidFill>
                <a:latin typeface="+mn-lt"/>
              </a:rPr>
              <a:t>Hoelck</a:t>
            </a:r>
            <a:r>
              <a:rPr lang="hu-HU" sz="1200" b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F. </a:t>
            </a:r>
            <a:r>
              <a:rPr lang="en-US" sz="1200" b="1" dirty="0" err="1">
                <a:solidFill>
                  <a:srgbClr val="000000"/>
                </a:solidFill>
                <a:latin typeface="+mn-lt"/>
              </a:rPr>
              <a:t>Nendzig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 and GW, </a:t>
            </a:r>
            <a:r>
              <a:rPr lang="hu-HU" sz="1200" b="1" dirty="0">
                <a:solidFill>
                  <a:srgbClr val="000000"/>
                </a:solidFill>
                <a:latin typeface="+mn-lt"/>
              </a:rPr>
              <a:t>Phys. Rev. C 95, 024905 (2017);</a:t>
            </a:r>
            <a:r>
              <a:rPr lang="en-US" sz="1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200" b="1" dirty="0">
                <a:solidFill>
                  <a:srgbClr val="000000"/>
                </a:solidFill>
                <a:latin typeface="+mn-lt"/>
              </a:rPr>
              <a:t>J. Hoelck and GW, EPJA 53, 37 (2017)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  <a:p>
            <a:pPr lvl="0"/>
            <a:r>
              <a:rPr lang="hu-HU" sz="1200" b="1" dirty="0">
                <a:solidFill>
                  <a:srgbClr val="000000"/>
                </a:solidFill>
                <a:latin typeface="+mn-lt"/>
              </a:rPr>
              <a:t>F. Vaccaro, 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F. </a:t>
            </a:r>
            <a:r>
              <a:rPr lang="en-US" sz="1200" b="1" dirty="0" err="1">
                <a:solidFill>
                  <a:srgbClr val="000000"/>
                </a:solidFill>
                <a:latin typeface="+mn-lt"/>
              </a:rPr>
              <a:t>Nendzig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 and GW, </a:t>
            </a:r>
            <a:r>
              <a:rPr lang="hu-HU" sz="1200" b="1" dirty="0">
                <a:solidFill>
                  <a:srgbClr val="000000"/>
                </a:solidFill>
                <a:latin typeface="+mn-lt"/>
              </a:rPr>
              <a:t>EPL102, 42001 (2013); 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F. </a:t>
            </a:r>
            <a:r>
              <a:rPr lang="en-US" sz="1200" b="1" dirty="0" err="1">
                <a:solidFill>
                  <a:srgbClr val="000000"/>
                </a:solidFill>
                <a:latin typeface="+mn-lt"/>
              </a:rPr>
              <a:t>Nendzig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 and GW, Phys. Rev. C </a:t>
            </a:r>
            <a:r>
              <a:rPr lang="de-DE" sz="1200" b="1" dirty="0">
                <a:solidFill>
                  <a:srgbClr val="000000"/>
                </a:solidFill>
                <a:latin typeface="+mn-lt"/>
              </a:rPr>
              <a:t>87, 024911 (2013);</a:t>
            </a:r>
          </a:p>
          <a:p>
            <a:pPr lvl="0"/>
            <a:r>
              <a:rPr lang="de-DE" sz="1200" b="1" dirty="0">
                <a:solidFill>
                  <a:srgbClr val="000000"/>
                </a:solidFill>
                <a:latin typeface="+mn-lt"/>
              </a:rPr>
              <a:t>J. Phys. G41, 095003 (2014);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 F. </a:t>
            </a:r>
            <a:r>
              <a:rPr lang="en-US" sz="1200" b="1" dirty="0" err="1">
                <a:solidFill>
                  <a:srgbClr val="000000"/>
                </a:solidFill>
                <a:latin typeface="+mn-lt"/>
              </a:rPr>
              <a:t>Brezinski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 and GW, Phys. </a:t>
            </a:r>
            <a:r>
              <a:rPr lang="en-US" sz="1200" b="1" dirty="0" err="1">
                <a:solidFill>
                  <a:srgbClr val="000000"/>
                </a:solidFill>
                <a:latin typeface="+mn-lt"/>
              </a:rPr>
              <a:t>Lett.B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 70, 534 (2012) </a:t>
            </a:r>
            <a:endParaRPr lang="de-DE" sz="1200" b="1" dirty="0">
              <a:solidFill>
                <a:srgbClr val="000000"/>
              </a:solidFill>
              <a:latin typeface="+mn-lt"/>
            </a:endParaRPr>
          </a:p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5894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Footer Placeholder 1"/>
          <p:cNvSpPr txBox="1">
            <a:spLocks/>
          </p:cNvSpPr>
          <p:nvPr/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lide Number Placeholder 2"/>
          <p:cNvSpPr txBox="1">
            <a:spLocks/>
          </p:cNvSpPr>
          <p:nvPr/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570FB-82E7-1545-9448-87F3731B0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7928" y="284748"/>
            <a:ext cx="619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Symbol" charset="2"/>
              </a:rPr>
              <a:t>         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ＭＳ Ｐゴシック" pitchFamily="-65" charset="-128"/>
                <a:cs typeface="Symbol" charset="2"/>
              </a:rPr>
              <a:t>ϒ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ＭＳ Ｐゴシック" pitchFamily="-65" charset="-128"/>
              </a:rPr>
              <a:t> suppression 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in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ＭＳ Ｐゴシック" pitchFamily="-65" charset="-128"/>
              </a:rPr>
              <a:t> 5.02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ＭＳ Ｐゴシック" pitchFamily="-65" charset="-128"/>
              </a:rPr>
              <a:t>TeV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ＭＳ Ｐゴシック" pitchFamily="-65" charset="-128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ＭＳ Ｐゴシック" pitchFamily="-65" charset="-128"/>
              </a:rPr>
              <a:t>PbPb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ＭＳ Ｐゴシック" pitchFamily="-65" charset="-128"/>
              </a:rPr>
              <a:t> vs. CMS data</a:t>
            </a:r>
            <a:endParaRPr lang="en-US" sz="2000" dirty="0">
              <a:solidFill>
                <a:srgbClr val="0000FF"/>
              </a:solidFill>
              <a:latin typeface="+mn-lt"/>
              <a:ea typeface="ＭＳ Ｐゴシック" pitchFamily="-65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1066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48672" y="566124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b="1" dirty="0">
              <a:solidFill>
                <a:srgbClr val="000000"/>
              </a:solidFill>
            </a:endParaRPr>
          </a:p>
          <a:p>
            <a:pPr lvl="0"/>
            <a:endParaRPr lang="de-DE" sz="1400" b="1" dirty="0">
              <a:solidFill>
                <a:srgbClr val="000000"/>
              </a:solidFill>
            </a:endParaRPr>
          </a:p>
          <a:p>
            <a:pPr lvl="0"/>
            <a:r>
              <a:rPr lang="de-DE" sz="1400" b="1" dirty="0">
                <a:solidFill>
                  <a:srgbClr val="000000"/>
                </a:solidFill>
              </a:rPr>
              <a:t>   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716016" y="4149080"/>
            <a:ext cx="4243469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Predictions</a:t>
            </a:r>
            <a:r>
              <a:rPr lang="de-DE" sz="1400" dirty="0"/>
              <a:t> (</a:t>
            </a:r>
            <a:r>
              <a:rPr lang="de-DE" sz="1400" dirty="0" err="1"/>
              <a:t>dashed</a:t>
            </a:r>
            <a:r>
              <a:rPr lang="de-DE" sz="1400" dirty="0"/>
              <a:t>/ solid </a:t>
            </a:r>
            <a:r>
              <a:rPr lang="de-DE" sz="1400" dirty="0" err="1"/>
              <a:t>curves</a:t>
            </a:r>
            <a:r>
              <a:rPr lang="de-DE" sz="1400" dirty="0"/>
              <a:t>)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calculated</a:t>
            </a:r>
            <a:r>
              <a:rPr lang="de-DE" sz="1400" dirty="0"/>
              <a:t> in</a:t>
            </a:r>
          </a:p>
          <a:p>
            <a:endParaRPr lang="de-DE" sz="1400" dirty="0"/>
          </a:p>
          <a:p>
            <a:pPr lvl="0"/>
            <a:r>
              <a:rPr lang="en-US" sz="1200" b="1" dirty="0">
                <a:solidFill>
                  <a:srgbClr val="000000"/>
                </a:solidFill>
              </a:rPr>
              <a:t>J. </a:t>
            </a:r>
            <a:r>
              <a:rPr lang="en-US" sz="1200" b="1" dirty="0" err="1">
                <a:solidFill>
                  <a:srgbClr val="000000"/>
                </a:solidFill>
              </a:rPr>
              <a:t>Hoelck</a:t>
            </a:r>
            <a:r>
              <a:rPr lang="en-US" sz="1200" b="1" dirty="0">
                <a:solidFill>
                  <a:srgbClr val="000000"/>
                </a:solidFill>
              </a:rPr>
              <a:t>, F. </a:t>
            </a:r>
            <a:r>
              <a:rPr lang="en-US" sz="1200" b="1" dirty="0" err="1">
                <a:solidFill>
                  <a:srgbClr val="000000"/>
                </a:solidFill>
              </a:rPr>
              <a:t>Nendzig</a:t>
            </a:r>
            <a:r>
              <a:rPr lang="en-US" sz="1200" b="1" dirty="0">
                <a:solidFill>
                  <a:srgbClr val="000000"/>
                </a:solidFill>
              </a:rPr>
              <a:t> and GW,  </a:t>
            </a:r>
          </a:p>
          <a:p>
            <a:pPr lvl="0"/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nb-NO" sz="1200" b="1" dirty="0" err="1">
                <a:solidFill>
                  <a:srgbClr val="000000"/>
                </a:solidFill>
              </a:rPr>
              <a:t>Phys</a:t>
            </a:r>
            <a:r>
              <a:rPr lang="nb-NO" sz="1200" b="1" dirty="0">
                <a:solidFill>
                  <a:srgbClr val="000000"/>
                </a:solidFill>
              </a:rPr>
              <a:t>. Rev. C 95, 024905 (2017)</a:t>
            </a:r>
          </a:p>
          <a:p>
            <a:pPr lvl="0"/>
            <a:endParaRPr lang="nb-NO" sz="1400" b="1" dirty="0">
              <a:solidFill>
                <a:srgbClr val="000000"/>
              </a:solidFill>
            </a:endParaRPr>
          </a:p>
          <a:p>
            <a:r>
              <a:rPr lang="de-DE" sz="1200" b="1" dirty="0">
                <a:solidFill>
                  <a:schemeClr val="tx1"/>
                </a:solidFill>
              </a:rPr>
              <a:t>CMS </a:t>
            </a:r>
            <a:r>
              <a:rPr lang="de-DE" sz="1200" b="1" dirty="0" err="1">
                <a:solidFill>
                  <a:schemeClr val="tx1"/>
                </a:solidFill>
              </a:rPr>
              <a:t>data</a:t>
            </a:r>
            <a:r>
              <a:rPr lang="de-DE" sz="1200" b="1" dirty="0">
                <a:solidFill>
                  <a:schemeClr val="tx1"/>
                </a:solidFill>
              </a:rPr>
              <a:t>: Phys. </a:t>
            </a:r>
            <a:r>
              <a:rPr lang="de-DE" sz="1200" b="1" dirty="0" err="1">
                <a:solidFill>
                  <a:schemeClr val="tx1"/>
                </a:solidFill>
              </a:rPr>
              <a:t>Lett</a:t>
            </a:r>
            <a:r>
              <a:rPr lang="de-DE" sz="1200" b="1" dirty="0">
                <a:solidFill>
                  <a:schemeClr val="tx1"/>
                </a:solidFill>
              </a:rPr>
              <a:t>. B 790, 270 (2019)</a:t>
            </a:r>
            <a:endParaRPr lang="nb-NO" sz="1200" b="1" dirty="0">
              <a:solidFill>
                <a:schemeClr val="tx1"/>
              </a:solidFill>
            </a:endParaRPr>
          </a:p>
          <a:p>
            <a:r>
              <a:rPr lang="de-DE" sz="1400" dirty="0"/>
              <a:t> </a:t>
            </a:r>
          </a:p>
        </p:txBody>
      </p:sp>
      <p:sp>
        <p:nvSpPr>
          <p:cNvPr id="10" name="Rechteck 9"/>
          <p:cNvSpPr/>
          <p:nvPr/>
        </p:nvSpPr>
        <p:spPr>
          <a:xfrm>
            <a:off x="539552" y="6093296"/>
            <a:ext cx="9831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400" dirty="0" err="1"/>
              <a:t>peripheral</a:t>
            </a:r>
            <a:endParaRPr lang="de-DE" sz="1400" dirty="0"/>
          </a:p>
        </p:txBody>
      </p:sp>
      <p:sp>
        <p:nvSpPr>
          <p:cNvPr id="17" name="Rechteck 16"/>
          <p:cNvSpPr/>
          <p:nvPr/>
        </p:nvSpPr>
        <p:spPr>
          <a:xfrm>
            <a:off x="3491880" y="6093296"/>
            <a:ext cx="723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1400" dirty="0" err="1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central</a:t>
            </a:r>
            <a:endParaRPr lang="de-DE" sz="1400" dirty="0">
              <a:solidFill>
                <a:srgbClr val="00009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812360" y="3429000"/>
            <a:ext cx="1182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p</a:t>
            </a:r>
            <a:r>
              <a:rPr lang="de-DE" sz="2000" baseline="-25000" dirty="0" err="1"/>
              <a:t>T</a:t>
            </a:r>
            <a:r>
              <a:rPr lang="de-DE" sz="2000" baseline="-25000" dirty="0"/>
              <a:t> </a:t>
            </a:r>
            <a:r>
              <a:rPr lang="de-DE" sz="1600" dirty="0"/>
              <a:t>(</a:t>
            </a:r>
            <a:r>
              <a:rPr lang="de-DE" sz="1600" dirty="0" err="1"/>
              <a:t>GeV</a:t>
            </a:r>
            <a:r>
              <a:rPr lang="de-DE" sz="1600" dirty="0"/>
              <a:t>/c)</a:t>
            </a:r>
          </a:p>
        </p:txBody>
      </p:sp>
      <p:pic>
        <p:nvPicPr>
          <p:cNvPr id="2" name="Bild 1" descr="PbPb@5.02TeV-RAA[Y1S]-Np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4211960" cy="2872419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547664" y="1124744"/>
            <a:ext cx="901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kern="0" dirty="0" err="1">
                <a:solidFill>
                  <a:srgbClr val="0000FF"/>
                </a:solidFill>
              </a:rPr>
              <a:t>ϒ</a:t>
            </a:r>
            <a:r>
              <a:rPr lang="en-US" sz="2000" kern="0" dirty="0">
                <a:solidFill>
                  <a:srgbClr val="0000FF"/>
                </a:solidFill>
              </a:rPr>
              <a:t>(1S</a:t>
            </a:r>
            <a:r>
              <a:rPr lang="en-US" kern="0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20" name="Bild 19" descr="PbPb@5.02TeV-RAA[Y1S]-p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95" y="908720"/>
            <a:ext cx="4162789" cy="2857624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5364088" y="1196752"/>
            <a:ext cx="867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kern="0" dirty="0" err="1">
                <a:solidFill>
                  <a:srgbClr val="0000FF"/>
                </a:solidFill>
              </a:rPr>
              <a:t>ϒ</a:t>
            </a:r>
            <a:r>
              <a:rPr lang="en-US" sz="2000" kern="0" dirty="0">
                <a:solidFill>
                  <a:srgbClr val="0000FF"/>
                </a:solidFill>
              </a:rPr>
              <a:t>(1S)</a:t>
            </a:r>
          </a:p>
        </p:txBody>
      </p:sp>
      <p:pic>
        <p:nvPicPr>
          <p:cNvPr id="23" name="Bild 22" descr="PbPb@5.02TeV-RAA[Y2S]-Npa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4204238" cy="2481189"/>
          </a:xfrm>
          <a:prstGeom prst="rect">
            <a:avLst/>
          </a:prstGeom>
        </p:spPr>
      </p:pic>
      <p:sp>
        <p:nvSpPr>
          <p:cNvPr id="24" name="Rechteck 23"/>
          <p:cNvSpPr/>
          <p:nvPr/>
        </p:nvSpPr>
        <p:spPr>
          <a:xfrm>
            <a:off x="1547664" y="4293096"/>
            <a:ext cx="867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kern="0" dirty="0" err="1">
                <a:solidFill>
                  <a:srgbClr val="FF0000"/>
                </a:solidFill>
              </a:rPr>
              <a:t>ϒ</a:t>
            </a:r>
            <a:r>
              <a:rPr lang="en-US" sz="2000" kern="0" dirty="0">
                <a:solidFill>
                  <a:srgbClr val="FF0000"/>
                </a:solidFill>
              </a:rPr>
              <a:t>(2S)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467544" y="4149080"/>
            <a:ext cx="986408" cy="1706488"/>
          </a:xfrm>
          <a:prstGeom prst="ellipse">
            <a:avLst/>
          </a:prstGeom>
          <a:solidFill>
            <a:srgbClr val="FFFF00">
              <a:alpha val="19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788024" y="56612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sz="1400" dirty="0" err="1">
                <a:solidFill>
                  <a:srgbClr val="0000FF"/>
                </a:solidFill>
              </a:rPr>
              <a:t>t</a:t>
            </a:r>
            <a:r>
              <a:rPr lang="de-DE" sz="1400" baseline="-25000" dirty="0" err="1">
                <a:solidFill>
                  <a:srgbClr val="0000FF"/>
                </a:solidFill>
              </a:rPr>
              <a:t>F</a:t>
            </a:r>
            <a:r>
              <a:rPr lang="de-DE" sz="1400" dirty="0">
                <a:solidFill>
                  <a:srgbClr val="0000FF"/>
                </a:solidFill>
              </a:rPr>
              <a:t>= 0.4 </a:t>
            </a:r>
            <a:r>
              <a:rPr lang="de-DE" sz="1400" dirty="0" err="1">
                <a:solidFill>
                  <a:srgbClr val="0000FF"/>
                </a:solidFill>
              </a:rPr>
              <a:t>fm</a:t>
            </a:r>
            <a:r>
              <a:rPr lang="de-DE" sz="1400" dirty="0">
                <a:solidFill>
                  <a:srgbClr val="0000FF"/>
                </a:solidFill>
              </a:rPr>
              <a:t>/c: </a:t>
            </a:r>
            <a:r>
              <a:rPr lang="de-DE" sz="1400" dirty="0" err="1">
                <a:solidFill>
                  <a:srgbClr val="0000FF"/>
                </a:solidFill>
              </a:rPr>
              <a:t>ϒ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formation</a:t>
            </a:r>
            <a:r>
              <a:rPr lang="de-DE" sz="1400" dirty="0">
                <a:solidFill>
                  <a:srgbClr val="0000FF"/>
                </a:solidFill>
              </a:rPr>
              <a:t> time</a:t>
            </a:r>
          </a:p>
          <a:p>
            <a:pPr lvl="0"/>
            <a:endParaRPr lang="de-DE" sz="1400" dirty="0">
              <a:solidFill>
                <a:srgbClr val="0000FF"/>
              </a:solidFill>
            </a:endParaRPr>
          </a:p>
          <a:p>
            <a:pPr lvl="0"/>
            <a:r>
              <a:rPr lang="de-DE" sz="1400" dirty="0">
                <a:solidFill>
                  <a:srgbClr val="FF0000"/>
                </a:solidFill>
              </a:rPr>
              <a:t>T</a:t>
            </a:r>
            <a:r>
              <a:rPr lang="de-DE" sz="1400" baseline="-25000" dirty="0">
                <a:solidFill>
                  <a:srgbClr val="FF0000"/>
                </a:solidFill>
              </a:rPr>
              <a:t>0</a:t>
            </a:r>
            <a:r>
              <a:rPr lang="de-DE" sz="1400" dirty="0">
                <a:solidFill>
                  <a:srgbClr val="FF0000"/>
                </a:solidFill>
              </a:rPr>
              <a:t>= 513 </a:t>
            </a:r>
            <a:r>
              <a:rPr lang="de-DE" sz="1400" dirty="0" err="1">
                <a:solidFill>
                  <a:srgbClr val="FF0000"/>
                </a:solidFill>
              </a:rPr>
              <a:t>MeV</a:t>
            </a:r>
            <a:r>
              <a:rPr lang="de-DE" sz="1400" dirty="0">
                <a:solidFill>
                  <a:srgbClr val="FF0000"/>
                </a:solidFill>
              </a:rPr>
              <a:t>: </a:t>
            </a:r>
            <a:r>
              <a:rPr lang="de-DE" sz="1400" dirty="0" err="1">
                <a:solidFill>
                  <a:srgbClr val="FF0000"/>
                </a:solidFill>
              </a:rPr>
              <a:t>central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temp</a:t>
            </a:r>
            <a:r>
              <a:rPr lang="de-DE" sz="1400" dirty="0">
                <a:solidFill>
                  <a:srgbClr val="FF0000"/>
                </a:solidFill>
              </a:rPr>
              <a:t>.</a:t>
            </a:r>
          </a:p>
          <a:p>
            <a:pPr lvl="0"/>
            <a:r>
              <a:rPr lang="de-DE" sz="1400" dirty="0">
                <a:solidFill>
                  <a:srgbClr val="FF0000"/>
                </a:solidFill>
              </a:rPr>
              <a:t>                    at b = 0 </a:t>
            </a:r>
            <a:r>
              <a:rPr lang="de-DE" sz="1400" dirty="0" err="1">
                <a:solidFill>
                  <a:srgbClr val="FF0000"/>
                </a:solidFill>
              </a:rPr>
              <a:t>and</a:t>
            </a:r>
            <a:r>
              <a:rPr lang="de-DE" sz="1400" dirty="0">
                <a:solidFill>
                  <a:srgbClr val="FF0000"/>
                </a:solidFill>
              </a:rPr>
              <a:t> t = </a:t>
            </a:r>
            <a:r>
              <a:rPr lang="de-DE" sz="1400" dirty="0" err="1">
                <a:solidFill>
                  <a:srgbClr val="FF0000"/>
                </a:solidFill>
              </a:rPr>
              <a:t>t</a:t>
            </a:r>
            <a:r>
              <a:rPr lang="de-DE" sz="1400" baseline="-25000" dirty="0" err="1">
                <a:solidFill>
                  <a:srgbClr val="FF0000"/>
                </a:solidFill>
              </a:rPr>
              <a:t>i</a:t>
            </a:r>
            <a:endParaRPr lang="de-DE" sz="1400" baseline="-25000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397B1-8693-424F-ADD7-2DCAADE9B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76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Tohoku_University_2021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179512" y="332656"/>
            <a:ext cx="878497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Aft>
                <a:spcPts val="1800"/>
              </a:spcAft>
              <a:defRPr/>
            </a:pP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Summary for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ch.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 5 hard probes</a:t>
            </a:r>
          </a:p>
          <a:p>
            <a:pPr lvl="0" algn="ctr" eaLnBrk="1" hangingPunct="1">
              <a:spcAft>
                <a:spcPts val="1800"/>
              </a:spcAft>
              <a:defRPr/>
            </a:pPr>
            <a:endParaRPr lang="en-US" sz="24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ＭＳ Ｐゴシック" charset="-128"/>
              <a:cs typeface="ＭＳ Ｐゴシック" charset="-128"/>
            </a:endParaRPr>
          </a:p>
          <a:p>
            <a:pPr marL="342900" lvl="0" indent="-342900" eaLnBrk="1" hangingPunct="1">
              <a:spcAft>
                <a:spcPts val="1800"/>
              </a:spcAft>
              <a:buFont typeface="Wingdings" charset="2"/>
              <a:buChar char="Ø"/>
              <a:defRPr/>
            </a:pPr>
            <a:r>
              <a:rPr lang="en-US" sz="2000" dirty="0">
                <a:solidFill>
                  <a:srgbClr val="ED1E00"/>
                </a:solidFill>
                <a:latin typeface="+mj-lt"/>
                <a:ea typeface="ＭＳ Ｐゴシック" charset="-128"/>
                <a:cs typeface="ＭＳ Ｐゴシック" charset="-128"/>
              </a:rPr>
              <a:t>The spectroscopy of </a:t>
            </a:r>
            <a:r>
              <a:rPr lang="en-US" sz="2000" dirty="0" err="1">
                <a:solidFill>
                  <a:srgbClr val="ED1E00"/>
                </a:solidFill>
                <a:latin typeface="+mj-lt"/>
                <a:ea typeface="ＭＳ Ｐゴシック" charset="-128"/>
                <a:cs typeface="Symbol" charset="2"/>
              </a:rPr>
              <a:t>ϒ</a:t>
            </a:r>
            <a:r>
              <a:rPr lang="en-US" sz="2000" dirty="0">
                <a:solidFill>
                  <a:srgbClr val="ED1E00"/>
                </a:solidFill>
                <a:latin typeface="+mj-lt"/>
                <a:ea typeface="ＭＳ Ｐゴシック" charset="-128"/>
                <a:cs typeface="ＭＳ Ｐゴシック" charset="-128"/>
              </a:rPr>
              <a:t> mesons in Pb-Pb collisions at LHC energies provides information about QGP properties, in particular the initial central temperature.</a:t>
            </a:r>
          </a:p>
          <a:p>
            <a:pPr marL="342900" indent="-342900" eaLnBrk="1" hangingPunct="1">
              <a:spcAft>
                <a:spcPts val="1800"/>
              </a:spcAft>
              <a:buFont typeface="Wingdings" charset="2"/>
              <a:buChar char="Ø"/>
              <a:defRPr/>
            </a:pPr>
            <a:r>
              <a:rPr lang="en-US" sz="2000" dirty="0">
                <a:latin typeface="+mj-lt"/>
                <a:ea typeface="ＭＳ Ｐゴシック" charset="-128"/>
                <a:cs typeface="ＭＳ Ｐゴシック" charset="-128"/>
              </a:rPr>
              <a:t>The theoretical model is found to be in agreement with the CMS results for </a:t>
            </a:r>
            <a:r>
              <a:rPr lang="en-US" sz="2000" dirty="0" err="1">
                <a:solidFill>
                  <a:srgbClr val="000090"/>
                </a:solidFill>
                <a:latin typeface="+mj-lt"/>
                <a:ea typeface="ＭＳ Ｐゴシック" charset="-128"/>
                <a:cs typeface="Symbol" charset="2"/>
              </a:rPr>
              <a:t>ϒ</a:t>
            </a:r>
            <a:r>
              <a:rPr lang="en-US" sz="2000" dirty="0">
                <a:solidFill>
                  <a:srgbClr val="000090"/>
                </a:solidFill>
                <a:latin typeface="+mj-lt"/>
                <a:ea typeface="ＭＳ Ｐゴシック" charset="-128"/>
                <a:cs typeface="Symbol" charset="2"/>
              </a:rPr>
              <a:t> (1S)</a:t>
            </a:r>
            <a:r>
              <a:rPr lang="en-US" sz="2000" dirty="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rPr>
              <a:t>. </a:t>
            </a:r>
          </a:p>
          <a:p>
            <a:pPr marL="342900" lvl="0" indent="-342900" eaLnBrk="1" hangingPunct="1">
              <a:spcAft>
                <a:spcPts val="1800"/>
              </a:spcAft>
              <a:buFont typeface="Wingdings" charset="2"/>
              <a:buChar char="Ø"/>
              <a:defRPr/>
            </a:pPr>
            <a:r>
              <a:rPr lang="en-US" sz="2000" dirty="0">
                <a:solidFill>
                  <a:srgbClr val="008000"/>
                </a:solidFill>
                <a:latin typeface="+mj-lt"/>
                <a:ea typeface="ＭＳ Ｐゴシック" charset="-128"/>
                <a:cs typeface="ＭＳ Ｐゴシック" charset="-128"/>
              </a:rPr>
              <a:t>For more details about Bottomonium spectroscopy in the Quark-gluon plasma, see my talk on Sep 07.</a:t>
            </a:r>
          </a:p>
        </p:txBody>
      </p:sp>
    </p:spTree>
    <p:extLst>
      <p:ext uri="{BB962C8B-B14F-4D97-AF65-F5344CB8AC3E}">
        <p14:creationId xmlns:p14="http://schemas.microsoft.com/office/powerpoint/2010/main" val="2098925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/>
              <a:t>Tohoku</a:t>
            </a:r>
            <a:r>
              <a:rPr lang="de-DE" dirty="0"/>
              <a:t> University 2021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2195736" y="1724733"/>
            <a:ext cx="518457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60000"/>
              </a:spcBef>
              <a:spcAft>
                <a:spcPts val="1800"/>
              </a:spcAft>
              <a:buSzPct val="120000"/>
              <a:defRPr/>
            </a:pPr>
            <a:r>
              <a:rPr lang="en-US" dirty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Thank you for your </a:t>
            </a:r>
            <a:r>
              <a:rPr lang="en-US" dirty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attention ! </a:t>
            </a:r>
            <a:endParaRPr lang="en-US" dirty="0">
              <a:ln>
                <a:solidFill>
                  <a:srgbClr val="008000"/>
                </a:solidFill>
              </a:ln>
              <a:solidFill>
                <a:srgbClr val="FF000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788024" y="2204864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0C0850-BE4B-BB48-8699-A70A05964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355" y="3466593"/>
            <a:ext cx="2041549" cy="2069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70969C-553C-194A-B180-A8428271A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3136601"/>
            <a:ext cx="1905000" cy="1940719"/>
          </a:xfrm>
          <a:prstGeom prst="rect">
            <a:avLst/>
          </a:prstGeom>
        </p:spPr>
      </p:pic>
      <p:pic>
        <p:nvPicPr>
          <p:cNvPr id="9" name="Bild 1">
            <a:extLst>
              <a:ext uri="{FF2B5EF4-FFF2-40B4-BE49-F238E27FC236}">
                <a16:creationId xmlns:a16="http://schemas.microsoft.com/office/drawing/2014/main" id="{FA35F3FE-C95F-EE47-AC9D-C7ADEAA9F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60" y="3679833"/>
            <a:ext cx="1904999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71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32802" name="Rectangle 2"/>
          <p:cNvSpPr>
            <a:spLocks noChangeArrowheads="1"/>
          </p:cNvSpPr>
          <p:nvPr/>
        </p:nvSpPr>
        <p:spPr bwMode="auto">
          <a:xfrm>
            <a:off x="-3204864" y="620688"/>
            <a:ext cx="943304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dirty="0">
                <a:solidFill>
                  <a:srgbClr val="0000FF"/>
                </a:solidFill>
                <a:latin typeface="+mn-lt"/>
              </a:rPr>
              <a:t>Time-dependent</a:t>
            </a:r>
          </a:p>
          <a:p>
            <a:pPr algn="ctr" eaLnBrk="1" hangingPunct="1"/>
            <a:r>
              <a:rPr lang="en-US" sz="2000" dirty="0">
                <a:solidFill>
                  <a:srgbClr val="0000FF"/>
                </a:solidFill>
                <a:latin typeface="+mn-lt"/>
              </a:rPr>
              <a:t> simulation: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76200" y="1124744"/>
            <a:ext cx="9067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Font typeface="Arial" charset="0"/>
              <a:buNone/>
            </a:pPr>
            <a:endParaRPr lang="en-US" sz="2400">
              <a:solidFill>
                <a:srgbClr val="003300"/>
              </a:solidFill>
              <a:latin typeface="Comic Sans MS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34471" y="4856401"/>
            <a:ext cx="88750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In the first stages of the collision, 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gluons </a:t>
            </a:r>
            <a:r>
              <a:rPr lang="en-US" sz="1800" dirty="0">
                <a:solidFill>
                  <a:srgbClr val="060E87"/>
                </a:solidFill>
                <a:latin typeface="+mn-lt"/>
              </a:rPr>
              <a:t>and</a:t>
            </a:r>
            <a:r>
              <a:rPr lang="en-US" sz="1800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valence quarks 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equilibrate, new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quarks </a:t>
            </a:r>
          </a:p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and </a:t>
            </a:r>
            <a:r>
              <a:rPr lang="en-US" sz="1800" b="1" dirty="0">
                <a:solidFill>
                  <a:srgbClr val="008000"/>
                </a:solidFill>
                <a:latin typeface="+mn-lt"/>
              </a:rPr>
              <a:t>heavy </a:t>
            </a:r>
            <a:r>
              <a:rPr lang="en-US" sz="1800" b="1" dirty="0" err="1">
                <a:solidFill>
                  <a:srgbClr val="008000"/>
                </a:solidFill>
                <a:latin typeface="+mn-lt"/>
              </a:rPr>
              <a:t>quarkonia</a:t>
            </a:r>
            <a:r>
              <a:rPr lang="en-US" sz="1800" b="1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form, later more matter and antimatter is being created from </a:t>
            </a:r>
          </a:p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the relativistic energy in the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fireball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, E = √(p</a:t>
            </a:r>
            <a:r>
              <a:rPr lang="en-US" sz="1800" baseline="30000" dirty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 + m</a:t>
            </a:r>
            <a:r>
              <a:rPr lang="en-US" sz="1800" baseline="30000" dirty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), it expands and cools, then </a:t>
            </a:r>
          </a:p>
          <a:p>
            <a:r>
              <a:rPr lang="en-US" sz="1800" dirty="0" err="1">
                <a:solidFill>
                  <a:srgbClr val="0000FF"/>
                </a:solidFill>
                <a:latin typeface="+mn-lt"/>
              </a:rPr>
              <a:t>hadronizes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 completely. Created baryons, mesons (or their decay products), photons, </a:t>
            </a:r>
          </a:p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leptons are then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detected: </a:t>
            </a:r>
          </a:p>
          <a:p>
            <a:r>
              <a:rPr lang="en-US" sz="1800" dirty="0">
                <a:solidFill>
                  <a:schemeClr val="tx1"/>
                </a:solidFill>
                <a:latin typeface="+mn-lt"/>
                <a:sym typeface="Wingdings"/>
              </a:rPr>
              <a:t>                         </a:t>
            </a:r>
          </a:p>
          <a:p>
            <a:r>
              <a:rPr lang="en-US" sz="1800" dirty="0">
                <a:solidFill>
                  <a:schemeClr val="tx1"/>
                </a:solidFill>
                <a:latin typeface="+mn-lt"/>
                <a:sym typeface="Wingdings"/>
              </a:rPr>
              <a:t>                          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Conclusions regarding the QGP properties are drawn.</a:t>
            </a:r>
            <a:endParaRPr lang="de-DE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Bild 4" descr="cern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2"/>
            <a:ext cx="4032448" cy="30243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72400" y="4581128"/>
            <a:ext cx="875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© CERN</a:t>
            </a:r>
          </a:p>
        </p:txBody>
      </p:sp>
      <p:pic>
        <p:nvPicPr>
          <p:cNvPr id="11" name="Picture 3" descr="sequen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3284984"/>
            <a:ext cx="4680520" cy="13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857600" y="692696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  <a:cs typeface="Comic Sans MS"/>
              </a:rPr>
              <a:t>Quark-gluon plasma (QGP) created in relativistic heavy-ion collisions</a:t>
            </a:r>
            <a:endParaRPr lang="de-DE" sz="2000" dirty="0">
              <a:solidFill>
                <a:srgbClr val="FF0000"/>
              </a:solidFill>
              <a:latin typeface="+mn-lt"/>
              <a:cs typeface="Comic Sans M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55576" y="2348880"/>
            <a:ext cx="2611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t</a:t>
            </a:r>
            <a:r>
              <a:rPr lang="de-DE" sz="2000" baseline="-25000" dirty="0" err="1"/>
              <a:t>int</a:t>
            </a:r>
            <a:r>
              <a:rPr lang="de-DE" sz="2000" dirty="0"/>
              <a:t> ≈ 5-8 </a:t>
            </a:r>
            <a:r>
              <a:rPr lang="de-DE" sz="2000" dirty="0" err="1"/>
              <a:t>fm</a:t>
            </a:r>
            <a:r>
              <a:rPr lang="de-DE" sz="2000" dirty="0"/>
              <a:t>/</a:t>
            </a:r>
            <a:r>
              <a:rPr lang="de-DE" sz="2000" i="1" dirty="0"/>
              <a:t>c </a:t>
            </a:r>
            <a:r>
              <a:rPr lang="de-DE" sz="2000" dirty="0"/>
              <a:t>@ LHC</a:t>
            </a:r>
          </a:p>
        </p:txBody>
      </p:sp>
    </p:spTree>
    <p:extLst>
      <p:ext uri="{BB962C8B-B14F-4D97-AF65-F5344CB8AC3E}">
        <p14:creationId xmlns:p14="http://schemas.microsoft.com/office/powerpoint/2010/main" val="284236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55776" y="6237312"/>
            <a:ext cx="2895600" cy="45720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302745" y="6124654"/>
            <a:ext cx="6673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e.g. Au-Au </a:t>
            </a:r>
            <a:r>
              <a:rPr lang="de-DE" sz="1800" dirty="0" err="1"/>
              <a:t>collisions</a:t>
            </a:r>
            <a:r>
              <a:rPr lang="de-DE" sz="1800" dirty="0"/>
              <a:t> @ √</a:t>
            </a:r>
            <a:r>
              <a:rPr lang="de-DE" sz="1800" dirty="0" err="1"/>
              <a:t>s</a:t>
            </a:r>
            <a:r>
              <a:rPr lang="de-DE" sz="1800" baseline="-25000" dirty="0" err="1"/>
              <a:t>NN</a:t>
            </a:r>
            <a:r>
              <a:rPr lang="de-DE" sz="1800" dirty="0"/>
              <a:t>= 200 </a:t>
            </a:r>
            <a:r>
              <a:rPr lang="de-DE" sz="1800" dirty="0" err="1"/>
              <a:t>GeV</a:t>
            </a:r>
            <a:r>
              <a:rPr lang="de-DE" sz="1800" dirty="0"/>
              <a:t>  </a:t>
            </a:r>
            <a:r>
              <a:rPr lang="de-DE" sz="1800" dirty="0" err="1"/>
              <a:t>center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mass</a:t>
            </a:r>
            <a:r>
              <a:rPr lang="de-DE" sz="1800" dirty="0"/>
              <a:t> </a:t>
            </a:r>
            <a:r>
              <a:rPr lang="de-DE" sz="1800" dirty="0" err="1"/>
              <a:t>energy</a:t>
            </a:r>
            <a:endParaRPr lang="de-DE" sz="1800" dirty="0"/>
          </a:p>
        </p:txBody>
      </p:sp>
      <p:sp>
        <p:nvSpPr>
          <p:cNvPr id="4" name="Oval 3"/>
          <p:cNvSpPr/>
          <p:nvPr/>
        </p:nvSpPr>
        <p:spPr bwMode="auto">
          <a:xfrm>
            <a:off x="1619672" y="2204864"/>
            <a:ext cx="914400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851920" y="2852936"/>
            <a:ext cx="914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Bild 5" descr="r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479928" cy="452301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115616" y="54868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Comic Sans MS"/>
              </a:rPr>
              <a:t>           </a:t>
            </a:r>
            <a:r>
              <a:rPr lang="de-DE" sz="2000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Comic Sans MS"/>
              </a:rPr>
              <a:t>Relativistic</a:t>
            </a:r>
            <a:r>
              <a:rPr lang="de-DE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Comic Sans MS"/>
              </a:rPr>
              <a:t> Heavy Ion </a:t>
            </a:r>
            <a:r>
              <a:rPr lang="de-DE" sz="2000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Comic Sans MS"/>
              </a:rPr>
              <a:t>Collider</a:t>
            </a:r>
            <a:r>
              <a:rPr lang="de-DE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Comic Sans MS"/>
              </a:rPr>
              <a:t> (RHIC), BNL</a:t>
            </a:r>
          </a:p>
        </p:txBody>
      </p:sp>
    </p:spTree>
    <p:extLst>
      <p:ext uri="{BB962C8B-B14F-4D97-AF65-F5344CB8AC3E}">
        <p14:creationId xmlns:p14="http://schemas.microsoft.com/office/powerpoint/2010/main" val="398635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251520" y="6381204"/>
            <a:ext cx="8763000" cy="457200"/>
          </a:xfrm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4" name="Footer Placeholder 1"/>
          <p:cNvSpPr txBox="1">
            <a:spLocks/>
          </p:cNvSpPr>
          <p:nvPr/>
        </p:nvSpPr>
        <p:spPr bwMode="auto">
          <a:xfrm>
            <a:off x="6156176" y="6165304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20970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20970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20970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20970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2286000" algn="l" defTabSz="457200" rtl="0" eaLnBrk="1" latinLnBrk="0" hangingPunct="1">
              <a:defRPr sz="2800" kern="1200">
                <a:solidFill>
                  <a:srgbClr val="020970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6pPr>
            <a:lvl7pPr marL="2743200" algn="l" defTabSz="457200" rtl="0" eaLnBrk="1" latinLnBrk="0" hangingPunct="1">
              <a:defRPr sz="2800" kern="1200">
                <a:solidFill>
                  <a:srgbClr val="020970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7pPr>
            <a:lvl8pPr marL="3200400" algn="l" defTabSz="457200" rtl="0" eaLnBrk="1" latinLnBrk="0" hangingPunct="1">
              <a:defRPr sz="2800" kern="1200">
                <a:solidFill>
                  <a:srgbClr val="020970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8pPr>
            <a:lvl9pPr marL="3657600" algn="l" defTabSz="457200" rtl="0" eaLnBrk="1" latinLnBrk="0" hangingPunct="1">
              <a:defRPr sz="2800" kern="1200">
                <a:solidFill>
                  <a:srgbClr val="020970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endParaRPr lang="en-US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763000" cy="307590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478079" y="476672"/>
            <a:ext cx="4390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Large </a:t>
            </a:r>
            <a:r>
              <a:rPr lang="de-DE" sz="2000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Hadron</a:t>
            </a:r>
            <a:r>
              <a:rPr lang="de-DE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de-DE" sz="2000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Collider</a:t>
            </a:r>
            <a:r>
              <a:rPr lang="de-DE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(LHC) / CERN</a:t>
            </a:r>
            <a:endParaRPr lang="en-US" sz="20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38200" y="5029200"/>
            <a:ext cx="2730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000" b="1" dirty="0">
                <a:solidFill>
                  <a:srgbClr val="0000CC"/>
                </a:solidFill>
                <a:latin typeface="+mn-lt"/>
              </a:rPr>
              <a:t>p-p </a:t>
            </a:r>
            <a:r>
              <a:rPr lang="de-DE" sz="2000" dirty="0">
                <a:solidFill>
                  <a:srgbClr val="0000CC"/>
                </a:solidFill>
                <a:latin typeface="+mn-lt"/>
              </a:rPr>
              <a:t>@ 7,8,13,(14) </a:t>
            </a:r>
            <a:r>
              <a:rPr lang="de-DE" sz="2000" dirty="0" err="1">
                <a:solidFill>
                  <a:srgbClr val="0000CC"/>
                </a:solidFill>
                <a:latin typeface="+mn-lt"/>
              </a:rPr>
              <a:t>TeV</a:t>
            </a:r>
            <a:endParaRPr lang="en-US" dirty="0">
              <a:latin typeface="+mn-lt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419600" y="5029200"/>
            <a:ext cx="4724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de-DE" sz="2000" b="1" dirty="0" err="1">
                <a:solidFill>
                  <a:srgbClr val="0000CC"/>
                </a:solidFill>
                <a:latin typeface="+mn-lt"/>
              </a:rPr>
              <a:t>Pb-Pb</a:t>
            </a:r>
            <a:r>
              <a:rPr lang="de-DE" sz="20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de-DE" sz="2000" dirty="0">
                <a:solidFill>
                  <a:srgbClr val="0000CC"/>
                </a:solidFill>
                <a:latin typeface="+mn-lt"/>
              </a:rPr>
              <a:t>@ 2.76 </a:t>
            </a:r>
            <a:r>
              <a:rPr lang="de-DE" sz="2000" dirty="0" err="1">
                <a:solidFill>
                  <a:srgbClr val="0000CC"/>
                </a:solidFill>
                <a:latin typeface="+mn-lt"/>
              </a:rPr>
              <a:t>TeV</a:t>
            </a:r>
            <a:r>
              <a:rPr lang="de-DE" sz="2000" dirty="0">
                <a:solidFill>
                  <a:srgbClr val="0000CC"/>
                </a:solidFill>
                <a:latin typeface="+mn-lt"/>
              </a:rPr>
              <a:t>    2011/12 Run 1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solidFill>
                  <a:srgbClr val="FF0000"/>
                </a:solidFill>
                <a:latin typeface="+mn-lt"/>
              </a:rPr>
              <a:t>             @ 5.02 </a:t>
            </a:r>
            <a:r>
              <a:rPr lang="de-DE" sz="2000" dirty="0" err="1">
                <a:solidFill>
                  <a:srgbClr val="FF0000"/>
                </a:solidFill>
                <a:latin typeface="+mn-lt"/>
              </a:rPr>
              <a:t>TeV</a:t>
            </a:r>
            <a:r>
              <a:rPr lang="de-DE" sz="2000" dirty="0">
                <a:solidFill>
                  <a:srgbClr val="FF0000"/>
                </a:solidFill>
                <a:latin typeface="+mn-lt"/>
              </a:rPr>
              <a:t>     Nov. 2015 Run 2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solidFill>
                  <a:srgbClr val="FF0000"/>
                </a:solidFill>
                <a:latin typeface="+mn-lt"/>
              </a:rPr>
              <a:t>                                     Nov. 2018 Run 2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solidFill>
                  <a:srgbClr val="FF0000"/>
                </a:solidFill>
                <a:latin typeface="+mn-lt"/>
              </a:rPr>
              <a:t>             </a:t>
            </a:r>
            <a:r>
              <a:rPr lang="de-DE" sz="2000" dirty="0">
                <a:solidFill>
                  <a:schemeClr val="tx1"/>
                </a:solidFill>
                <a:latin typeface="+mn-lt"/>
              </a:rPr>
              <a:t>(design </a:t>
            </a:r>
            <a:r>
              <a:rPr lang="de-DE" sz="2000" dirty="0" err="1">
                <a:solidFill>
                  <a:schemeClr val="tx1"/>
                </a:solidFill>
                <a:latin typeface="+mn-lt"/>
              </a:rPr>
              <a:t>energy</a:t>
            </a:r>
            <a:r>
              <a:rPr lang="de-DE" sz="2000" dirty="0">
                <a:solidFill>
                  <a:schemeClr val="tx1"/>
                </a:solidFill>
                <a:latin typeface="+mn-lt"/>
              </a:rPr>
              <a:t> 5.52 </a:t>
            </a:r>
            <a:r>
              <a:rPr lang="de-DE" sz="2000" dirty="0" err="1">
                <a:solidFill>
                  <a:schemeClr val="tx1"/>
                </a:solidFill>
                <a:latin typeface="+mn-lt"/>
              </a:rPr>
              <a:t>TeV</a:t>
            </a:r>
            <a:r>
              <a:rPr lang="de-DE" sz="20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9" name="Rechteck 8"/>
          <p:cNvSpPr/>
          <p:nvPr/>
        </p:nvSpPr>
        <p:spPr>
          <a:xfrm>
            <a:off x="838200" y="5562600"/>
            <a:ext cx="4099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000" b="1" dirty="0">
                <a:solidFill>
                  <a:srgbClr val="0000CC"/>
                </a:solidFill>
                <a:latin typeface="+mn-lt"/>
              </a:rPr>
              <a:t>p-</a:t>
            </a:r>
            <a:r>
              <a:rPr lang="de-DE" sz="2000" b="1" dirty="0" err="1">
                <a:solidFill>
                  <a:srgbClr val="0000CC"/>
                </a:solidFill>
                <a:latin typeface="+mn-lt"/>
              </a:rPr>
              <a:t>Pb</a:t>
            </a:r>
            <a:r>
              <a:rPr lang="de-DE" sz="20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de-DE" sz="2000" dirty="0">
                <a:solidFill>
                  <a:srgbClr val="0000CC"/>
                </a:solidFill>
                <a:latin typeface="+mn-lt"/>
              </a:rPr>
              <a:t>@ 5.02 </a:t>
            </a:r>
            <a:r>
              <a:rPr lang="de-DE" sz="2000" dirty="0" err="1">
                <a:solidFill>
                  <a:srgbClr val="0000CC"/>
                </a:solidFill>
                <a:latin typeface="+mn-lt"/>
              </a:rPr>
              <a:t>TeV</a:t>
            </a:r>
            <a:r>
              <a:rPr lang="de-DE" sz="2000" dirty="0">
                <a:solidFill>
                  <a:srgbClr val="0000CC"/>
                </a:solidFill>
                <a:latin typeface="+mn-lt"/>
              </a:rPr>
              <a:t>   2012/13</a:t>
            </a:r>
          </a:p>
          <a:p>
            <a:pPr lvl="0"/>
            <a:r>
              <a:rPr lang="de-DE" sz="2000" dirty="0">
                <a:solidFill>
                  <a:srgbClr val="0000CC"/>
                </a:solidFill>
                <a:latin typeface="+mn-lt"/>
              </a:rPr>
              <a:t>         </a:t>
            </a:r>
            <a:r>
              <a:rPr lang="de-DE" sz="2000" dirty="0">
                <a:solidFill>
                  <a:srgbClr val="FF0000"/>
                </a:solidFill>
                <a:latin typeface="+mn-lt"/>
              </a:rPr>
              <a:t> @ </a:t>
            </a:r>
            <a:r>
              <a:rPr lang="de-DE" sz="2000" dirty="0">
                <a:solidFill>
                  <a:srgbClr val="0000FF"/>
                </a:solidFill>
                <a:latin typeface="+mn-lt"/>
              </a:rPr>
              <a:t>5.02, </a:t>
            </a:r>
            <a:r>
              <a:rPr lang="de-DE" sz="2000" dirty="0">
                <a:solidFill>
                  <a:srgbClr val="FF0000"/>
                </a:solidFill>
                <a:latin typeface="+mn-lt"/>
              </a:rPr>
              <a:t>8.16 </a:t>
            </a:r>
            <a:r>
              <a:rPr lang="de-DE" sz="2000" dirty="0" err="1">
                <a:solidFill>
                  <a:srgbClr val="FF0000"/>
                </a:solidFill>
                <a:latin typeface="+mn-lt"/>
              </a:rPr>
              <a:t>TeV</a:t>
            </a:r>
            <a:r>
              <a:rPr lang="de-DE" sz="2000" dirty="0">
                <a:solidFill>
                  <a:srgbClr val="FF0000"/>
                </a:solidFill>
                <a:latin typeface="+mn-lt"/>
              </a:rPr>
              <a:t> Nov. 2016</a:t>
            </a: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1115616" y="1340768"/>
            <a:ext cx="360040" cy="108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755576" y="908720"/>
            <a:ext cx="69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SPS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05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79512" y="6021288"/>
            <a:ext cx="2435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tx1"/>
                </a:solidFill>
              </a:rPr>
              <a:t>© STAR  PRL 91, 072304 (2004)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188640"/>
            <a:ext cx="9828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Comic Sans MS"/>
              </a:rPr>
              <a:t>Early evidence for the QGP: Jet suppression found 2004 at RHIC in Au-Au</a:t>
            </a: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752"/>
            <a:ext cx="5040560" cy="4565151"/>
          </a:xfrm>
          <a:prstGeom prst="rect">
            <a:avLst/>
          </a:prstGeom>
        </p:spPr>
      </p:pic>
      <p:cxnSp>
        <p:nvCxnSpPr>
          <p:cNvPr id="20" name="Gerade Verbindung mit Pfeil 19"/>
          <p:cNvCxnSpPr/>
          <p:nvPr/>
        </p:nvCxnSpPr>
        <p:spPr bwMode="auto">
          <a:xfrm flipV="1">
            <a:off x="1907704" y="3933056"/>
            <a:ext cx="288032" cy="15121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Gerade Verbindung mit Pfeil 22"/>
          <p:cNvCxnSpPr/>
          <p:nvPr/>
        </p:nvCxnSpPr>
        <p:spPr bwMode="auto">
          <a:xfrm flipH="1" flipV="1">
            <a:off x="4499992" y="4509120"/>
            <a:ext cx="1152128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feld 27"/>
          <p:cNvSpPr txBox="1"/>
          <p:nvPr/>
        </p:nvSpPr>
        <p:spPr>
          <a:xfrm>
            <a:off x="5652120" y="5157192"/>
            <a:ext cx="2900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Away-side</a:t>
            </a:r>
            <a:r>
              <a:rPr lang="de-DE" sz="2000" dirty="0"/>
              <a:t> </a:t>
            </a:r>
            <a:r>
              <a:rPr lang="de-DE" sz="2000" dirty="0" err="1"/>
              <a:t>jet</a:t>
            </a:r>
            <a:r>
              <a:rPr lang="de-DE" sz="2000" dirty="0"/>
              <a:t>: In Au-Au </a:t>
            </a:r>
          </a:p>
          <a:p>
            <a:r>
              <a:rPr lang="de-DE" sz="2000" dirty="0" err="1">
                <a:solidFill>
                  <a:srgbClr val="FF0000"/>
                </a:solidFill>
              </a:rPr>
              <a:t>suppressed</a:t>
            </a:r>
            <a:r>
              <a:rPr lang="de-DE" sz="2000" dirty="0">
                <a:solidFill>
                  <a:srgbClr val="FF0000"/>
                </a:solidFill>
              </a:rPr>
              <a:t> in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QGP</a:t>
            </a:r>
          </a:p>
        </p:txBody>
      </p:sp>
      <p:sp>
        <p:nvSpPr>
          <p:cNvPr id="29" name="Rechteck 28"/>
          <p:cNvSpPr/>
          <p:nvPr/>
        </p:nvSpPr>
        <p:spPr>
          <a:xfrm>
            <a:off x="179512" y="5517232"/>
            <a:ext cx="46891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000" dirty="0" err="1"/>
              <a:t>Near-side</a:t>
            </a:r>
            <a:r>
              <a:rPr lang="de-DE" sz="2000" dirty="0"/>
              <a:t> </a:t>
            </a:r>
            <a:r>
              <a:rPr lang="de-DE" sz="2000" dirty="0" err="1"/>
              <a:t>jet</a:t>
            </a:r>
            <a:r>
              <a:rPr lang="de-DE" sz="2000" dirty="0"/>
              <a:t> in </a:t>
            </a:r>
            <a:r>
              <a:rPr lang="de-DE" sz="2000" dirty="0" err="1"/>
              <a:t>two-particle</a:t>
            </a:r>
            <a:r>
              <a:rPr lang="de-DE" sz="2000" dirty="0"/>
              <a:t> </a:t>
            </a:r>
            <a:r>
              <a:rPr lang="de-DE" sz="2000" dirty="0" err="1"/>
              <a:t>correlations</a:t>
            </a:r>
            <a:endParaRPr lang="de-DE" sz="2000" dirty="0"/>
          </a:p>
        </p:txBody>
      </p:sp>
      <p:sp>
        <p:nvSpPr>
          <p:cNvPr id="35" name="Rechteck 34"/>
          <p:cNvSpPr/>
          <p:nvPr/>
        </p:nvSpPr>
        <p:spPr>
          <a:xfrm>
            <a:off x="7344816" y="42210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b="1" dirty="0"/>
              <a:t>© A. </a:t>
            </a:r>
            <a:r>
              <a:rPr lang="de-DE" sz="1400" b="1" dirty="0" err="1"/>
              <a:t>Beraudo</a:t>
            </a:r>
            <a:r>
              <a:rPr lang="de-DE" sz="1400" b="1" dirty="0"/>
              <a:t> et al., </a:t>
            </a:r>
          </a:p>
          <a:p>
            <a:r>
              <a:rPr lang="de-DE" sz="1400" b="1" dirty="0"/>
              <a:t>EPJC 75, 121 (2015)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980729"/>
            <a:ext cx="3838707" cy="309634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724128" y="6021288"/>
            <a:ext cx="2459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err="1"/>
              <a:t>Predicted</a:t>
            </a:r>
            <a:r>
              <a:rPr lang="de-DE" sz="1400" b="1" dirty="0"/>
              <a:t> </a:t>
            </a:r>
            <a:r>
              <a:rPr lang="de-DE" sz="1400" b="1" dirty="0" err="1"/>
              <a:t>by</a:t>
            </a:r>
            <a:r>
              <a:rPr lang="de-DE" sz="1400" b="1" dirty="0"/>
              <a:t> J. D. </a:t>
            </a:r>
            <a:r>
              <a:rPr lang="de-DE" sz="1400" b="1" dirty="0" err="1"/>
              <a:t>Bjorken</a:t>
            </a:r>
            <a:r>
              <a:rPr lang="de-DE" sz="1400" b="1" dirty="0"/>
              <a:t>,</a:t>
            </a:r>
          </a:p>
          <a:p>
            <a:r>
              <a:rPr lang="de-DE" sz="1400" b="1" dirty="0"/>
              <a:t>FERMILAB-Pub-82/59-THY 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07504" y="620688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800" dirty="0">
                <a:solidFill>
                  <a:srgbClr val="FF0000"/>
                </a:solidFill>
              </a:rPr>
              <a:t>Jets </a:t>
            </a:r>
            <a:r>
              <a:rPr lang="de-DE" sz="1800" dirty="0" err="1">
                <a:solidFill>
                  <a:srgbClr val="FF0000"/>
                </a:solidFill>
              </a:rPr>
              <a:t>provide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the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most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direct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evidence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for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quarks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and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gluons</a:t>
            </a:r>
            <a:r>
              <a:rPr lang="de-DE" sz="1800" dirty="0">
                <a:solidFill>
                  <a:srgbClr val="FF0000"/>
                </a:solidFill>
              </a:rPr>
              <a:t> in </a:t>
            </a:r>
            <a:r>
              <a:rPr lang="de-DE" sz="1800" dirty="0" err="1">
                <a:solidFill>
                  <a:srgbClr val="FF0000"/>
                </a:solidFill>
              </a:rPr>
              <a:t>the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system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8973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Tohoku University 2021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570FB-82E7-1545-9448-87F3731B006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79512" y="332656"/>
            <a:ext cx="9828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Comic Sans MS"/>
              </a:rPr>
              <a:t>Evidence for the QGP: Jet suppression in 2.76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Comic Sans MS"/>
              </a:rPr>
              <a:t>TeV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Comic Sans MS"/>
              </a:rPr>
              <a:t> Pb-Pb at the LHC (2011)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285150" y="4869160"/>
            <a:ext cx="2642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/>
              <a:t>Away-side</a:t>
            </a:r>
            <a:r>
              <a:rPr lang="de-DE" sz="1800" dirty="0"/>
              <a:t> </a:t>
            </a:r>
            <a:r>
              <a:rPr lang="de-DE" sz="1800" dirty="0" err="1"/>
              <a:t>jet</a:t>
            </a:r>
            <a:r>
              <a:rPr lang="de-DE" sz="1800" dirty="0"/>
              <a:t>: In </a:t>
            </a:r>
            <a:r>
              <a:rPr lang="de-DE" sz="1800" dirty="0" err="1"/>
              <a:t>Pb-Pb</a:t>
            </a:r>
            <a:r>
              <a:rPr lang="de-DE" sz="1800" dirty="0"/>
              <a:t> </a:t>
            </a:r>
          </a:p>
          <a:p>
            <a:r>
              <a:rPr lang="de-DE" sz="1800" dirty="0" err="1">
                <a:solidFill>
                  <a:srgbClr val="FF0000"/>
                </a:solidFill>
              </a:rPr>
              <a:t>suppressed</a:t>
            </a:r>
            <a:r>
              <a:rPr lang="de-DE" sz="1800" dirty="0">
                <a:solidFill>
                  <a:srgbClr val="FF0000"/>
                </a:solidFill>
              </a:rPr>
              <a:t> in </a:t>
            </a:r>
            <a:r>
              <a:rPr lang="de-DE" sz="1800" dirty="0" err="1">
                <a:solidFill>
                  <a:srgbClr val="FF0000"/>
                </a:solidFill>
              </a:rPr>
              <a:t>the</a:t>
            </a:r>
            <a:r>
              <a:rPr lang="de-DE" sz="1800" dirty="0">
                <a:solidFill>
                  <a:srgbClr val="FF0000"/>
                </a:solidFill>
              </a:rPr>
              <a:t> QGP</a:t>
            </a:r>
          </a:p>
        </p:txBody>
      </p:sp>
      <p:sp>
        <p:nvSpPr>
          <p:cNvPr id="35" name="Rechteck 34"/>
          <p:cNvSpPr/>
          <p:nvPr/>
        </p:nvSpPr>
        <p:spPr>
          <a:xfrm>
            <a:off x="337966" y="6108083"/>
            <a:ext cx="50616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tx1"/>
                </a:solidFill>
              </a:rPr>
              <a:t>© CMS </a:t>
            </a:r>
            <a:r>
              <a:rPr lang="de-DE" sz="1200" b="1" dirty="0" err="1">
                <a:solidFill>
                  <a:schemeClr val="tx1"/>
                </a:solidFill>
              </a:rPr>
              <a:t>Collab</a:t>
            </a:r>
            <a:r>
              <a:rPr lang="de-DE" sz="1200" b="1" dirty="0">
                <a:solidFill>
                  <a:schemeClr val="tx1"/>
                </a:solidFill>
              </a:rPr>
              <a:t>., PRC 84, 024906 (2011)</a:t>
            </a:r>
          </a:p>
          <a:p>
            <a:endParaRPr lang="de-DE" sz="1400" b="1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836712"/>
            <a:ext cx="7293906" cy="4104456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 bwMode="auto">
          <a:xfrm flipH="1" flipV="1">
            <a:off x="4716016" y="3429000"/>
            <a:ext cx="1728192" cy="14401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feld 3"/>
          <p:cNvSpPr txBox="1"/>
          <p:nvPr/>
        </p:nvSpPr>
        <p:spPr>
          <a:xfrm>
            <a:off x="0" y="5013176"/>
            <a:ext cx="5737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de-DE" sz="1800" dirty="0"/>
              <a:t>The lost </a:t>
            </a:r>
            <a:r>
              <a:rPr lang="de-DE" sz="1800" dirty="0" err="1"/>
              <a:t>energy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in </a:t>
            </a:r>
            <a:r>
              <a:rPr lang="de-DE" sz="1800" dirty="0" err="1"/>
              <a:t>low-p</a:t>
            </a:r>
            <a:r>
              <a:rPr lang="de-DE" sz="1800" baseline="-25000" dirty="0" err="1"/>
              <a:t>T</a:t>
            </a:r>
            <a:r>
              <a:rPr lang="de-DE" sz="1800" dirty="0"/>
              <a:t> </a:t>
            </a:r>
            <a:r>
              <a:rPr lang="de-DE" sz="1800" dirty="0" err="1"/>
              <a:t>particles</a:t>
            </a:r>
            <a:r>
              <a:rPr lang="de-DE" sz="1800" dirty="0"/>
              <a:t> </a:t>
            </a:r>
            <a:r>
              <a:rPr lang="de-DE" sz="1800" dirty="0" err="1"/>
              <a:t>at</a:t>
            </a:r>
            <a:r>
              <a:rPr lang="de-DE" sz="1800" dirty="0"/>
              <a:t> large </a:t>
            </a:r>
            <a:r>
              <a:rPr lang="de-DE" sz="1800" dirty="0" err="1"/>
              <a:t>angles</a:t>
            </a:r>
            <a:endParaRPr lang="de-DE" sz="1800" dirty="0"/>
          </a:p>
          <a:p>
            <a:pPr marL="285750" indent="-285750">
              <a:buFont typeface="Wingdings" charset="2"/>
              <a:buChar char="Ø"/>
            </a:pPr>
            <a:r>
              <a:rPr lang="de-DE" sz="1800" dirty="0"/>
              <a:t>Jet </a:t>
            </a:r>
            <a:r>
              <a:rPr lang="de-DE" sz="1800" dirty="0" err="1"/>
              <a:t>substructure</a:t>
            </a:r>
            <a:r>
              <a:rPr lang="de-DE" sz="1800" dirty="0"/>
              <a:t> </a:t>
            </a:r>
            <a:r>
              <a:rPr lang="de-DE" sz="1800" dirty="0" err="1"/>
              <a:t>measurements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sensitive </a:t>
            </a:r>
            <a:r>
              <a:rPr lang="de-DE" sz="1800" dirty="0" err="1"/>
              <a:t>to</a:t>
            </a:r>
            <a:endParaRPr lang="de-DE" sz="1800" dirty="0"/>
          </a:p>
          <a:p>
            <a:r>
              <a:rPr lang="de-DE" sz="1800" dirty="0"/>
              <a:t>     jet-medium </a:t>
            </a:r>
            <a:r>
              <a:rPr lang="de-DE" sz="1800" dirty="0" err="1"/>
              <a:t>interactions</a:t>
            </a:r>
            <a:endParaRPr lang="de-DE" sz="18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014" y="5980569"/>
            <a:ext cx="5652120" cy="87743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>
            <a:off x="3563888" y="5877272"/>
            <a:ext cx="914400" cy="410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100392" y="6550223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/>
              <a:t>bj</a:t>
            </a:r>
            <a:r>
              <a:rPr lang="de-DE" sz="1200" b="1" dirty="0"/>
              <a:t> 1982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3491880" y="6597352"/>
            <a:ext cx="4464496" cy="260648"/>
          </a:xfrm>
          <a:prstGeom prst="rect">
            <a:avLst/>
          </a:prstGeom>
          <a:solidFill>
            <a:srgbClr val="CCFFCC">
              <a:alpha val="45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rgbClr val="02097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676613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20970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20970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4927</TotalTime>
  <Words>3717</Words>
  <Application>Microsoft Macintosh PowerPoint</Application>
  <PresentationFormat>On-screen Show (4:3)</PresentationFormat>
  <Paragraphs>568</Paragraphs>
  <Slides>47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Calibri</vt:lpstr>
      <vt:lpstr>Cambria Math</vt:lpstr>
      <vt:lpstr>Comic Sans MS</vt:lpstr>
      <vt:lpstr>Lucida Grande</vt:lpstr>
      <vt:lpstr>Symbol</vt:lpstr>
      <vt:lpstr>Wingdings</vt:lpstr>
      <vt:lpstr>Blank Presentation</vt:lpstr>
      <vt:lpstr>Office-Design</vt:lpstr>
      <vt:lpstr>1_Office-Design</vt:lpstr>
      <vt:lpstr>2_Office-Design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Universität Heidelberg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Microsoft Office User</cp:lastModifiedBy>
  <cp:revision>1543</cp:revision>
  <cp:lastPrinted>2019-09-02T16:05:35Z</cp:lastPrinted>
  <dcterms:created xsi:type="dcterms:W3CDTF">2015-01-24T17:04:05Z</dcterms:created>
  <dcterms:modified xsi:type="dcterms:W3CDTF">2021-09-03T10:11:08Z</dcterms:modified>
  <cp:category/>
</cp:coreProperties>
</file>